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sz="6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أَحضَانِ الطَّبِيعَة</a:t>
            </a:r>
            <a:endParaRPr lang="en-US" sz="6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16"/>
            <a:ext cx="8229600" cy="899069"/>
          </a:xfrm>
        </p:spPr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</a:rPr>
              <a:t>الأهدافُ التَّعْليميَّة: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1296538"/>
            <a:ext cx="8229600" cy="508893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ي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توق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من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 عزيزي التلميذ في نهاية هذا الدرس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أن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تكون</a:t>
            </a: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قادرا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على:</a:t>
            </a:r>
            <a:endParaRPr lang="en-US" sz="3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en-US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قراءة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الد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قراءة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صحيحة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ومع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مراع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يا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 المُدُودَ ،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حركا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٢               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اخ</a:t>
            </a: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تيار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 ا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لمعنى الصحيح للكلمات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الجديدة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  <a:endParaRPr lang="en-US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3-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ربط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بعض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المفردات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بمرادفات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</a:t>
            </a:r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وأخرى بأضداد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.</a:t>
            </a:r>
            <a:endParaRPr lang="en-US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٤                             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الت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عبير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6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ستخدما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أداة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الت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شبيه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كـ ) 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3" y="4394578"/>
            <a:ext cx="4080682" cy="199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7030A0"/>
                </a:solidFill>
              </a:rPr>
              <a:t>في أحْضانِ الطَّبيعَةِ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822"/>
            <a:ext cx="8229600" cy="5034342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marL="0" indent="0" algn="ctr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 يومٍ منْ أيَّامِ الصَّيفِ ارْتفعَتْ درجَةُ الْحَرارةِ وجَفَّت مِياهُ النَّبعِ ، واصْفَرَّ العُشْبُ فَخرجَ بعضُ النَّاسِ إلى المَصايِفِ والجِبَالِ ، وبَعضُهمْ ذهَبَ إلى الشَّواطِئِ و الأَنْهارِ حيثُ الغابَاتُ الْوَاسِعة ، والأَشْجارُ الوُارِفَةُ . 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95" y="3903261"/>
            <a:ext cx="4162567" cy="25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4842"/>
            <a:ext cx="8229600" cy="5771321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SY" sz="3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</a:t>
            </a:r>
            <a:r>
              <a:rPr lang="ar-SY" sz="3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</a:t>
            </a:r>
            <a:r>
              <a:rPr lang="ar-SY" sz="3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( 2 )</a:t>
            </a:r>
          </a:p>
          <a:p>
            <a:pPr marL="0" indent="0" algn="r" rtl="1">
              <a:buNone/>
            </a:pP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في ذلكَ الْيَومِ خَرجَ أرنوبٌ و أرنوبَةُ يتَنَزَّهانِ في الغَابَةِ . سألَتْ  </a:t>
            </a:r>
          </a:p>
          <a:p>
            <a:pPr marL="0" indent="0" algn="r" rtl="1">
              <a:buNone/>
            </a:pPr>
            <a:r>
              <a:rPr lang="ar-SY" sz="3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أرْنوبَةُ : مَا رأْيُكَ في أنْ نَبْنيَ بيتاً لصِغَارِنَا في هذَا الرُّكنِ الأَخْضَرِ </a:t>
            </a:r>
          </a:p>
          <a:p>
            <a:pPr marL="0" indent="0" algn="r" rtl="1">
              <a:buNone/>
            </a:pPr>
            <a:r>
              <a:rPr lang="ar-SY" sz="3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الْهادِئِ يا أَرنُوبُ ؟</a:t>
            </a:r>
          </a:p>
          <a:p>
            <a:pPr marL="0" indent="0" algn="r" rtl="1">
              <a:buNone/>
            </a:pP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أَجابَ  أرْنُوبٌ : بَلْ </a:t>
            </a: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نخْتَارُ مكاناً أَقْربَ </a:t>
            </a: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يَنْبوعِ المْاءِ </a:t>
            </a: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قالَتْ أرنوبةُ: إنَّنِي أُحِبُّ الْهُدُوءَ والمْكَانَ الْفِسِيحَ </a:t>
            </a: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0" indent="0" algn="r" rtl="1">
              <a:buNone/>
            </a:pP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</a:t>
            </a: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أَجَابَ أرْنُوبٌ </a:t>
            </a: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لَكِنَّ الماءَ سِرُّ الحَياةِ </a:t>
            </a: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يا </a:t>
            </a: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أرْنُوبةُ،</a:t>
            </a:r>
            <a:endParaRPr lang="ar-SY" sz="3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</a:t>
            </a: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وَكُلُّ شيءٍ حولَهُ يُصْبحُ أخْضَرَ، </a:t>
            </a:r>
            <a:endParaRPr lang="ar-SY" sz="3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3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ولا </a:t>
            </a: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سِيَّمَا </a:t>
            </a: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أيَّامِ الصَّيفِ الحَارَّةِ </a:t>
            </a: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marL="0" indent="0" algn="r" rtl="1">
              <a:buNone/>
            </a:pPr>
            <a:r>
              <a:rPr lang="ar-SY" sz="3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</a:t>
            </a: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هيَّا بِنا كَي نكْتَشِفَ مَكانَهُ.</a:t>
            </a:r>
            <a:endParaRPr lang="en-US" sz="3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4842"/>
            <a:ext cx="8229600" cy="577132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Y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(3 )</a:t>
            </a:r>
            <a:endParaRPr lang="ar-SY" sz="36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قَرِيباً مِنَ اليَنْبُوعِ وتَحْتَ ظِلالِ الأَشْجارِ </a:t>
            </a: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كانَ أرنُوبٌ يَذْهبُ ويعُودُ ويجْمَعُ المْوادَّ </a:t>
            </a: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،و </a:t>
            </a: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أرْنُوبةُ تَضَعُها </a:t>
            </a: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مَكَانِها المُنَاسِبِ حتَّى بَنَى الزَّوْجانِ بَيْتَهُما الجَمِيلَ </a:t>
            </a: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فَرِحتْ الْعَصَافيرُ بِالضُّيُوفِ وغَنَّتْ أجْمَلَ الألْحَانِ </a:t>
            </a: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وبَدَتِ الأَرْضُ كَالبِسَاطِ الرَّائِعِ فِيهِ كُلُّ الأَلْوانِ </a:t>
            </a: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وفَرِحتْ كَذلِكَ حيَوانَاتُ الْغَابَةِ ورَقصتْ طرَباً وصَفَّقَ أَرنُوبٌ </a:t>
            </a: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أَرْنوبَةُ فَرَحاً . </a:t>
            </a:r>
          </a:p>
          <a:p>
            <a:pPr marL="0" indent="0" algn="ctr">
              <a:buNone/>
            </a:pP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توَقَّفَتْ أَرْنُوبةُ عَنِ التَّصْفِيقِ </a:t>
            </a:r>
            <a:endParaRPr lang="ar-SY" sz="3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ودخَلَتْ </a:t>
            </a: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بَيْتِها قَائِلةً: سأُكْمِلُ   </a:t>
            </a:r>
          </a:p>
          <a:p>
            <a:pPr marL="0" indent="0" algn="r">
              <a:buNone/>
            </a:pP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فَرْحَتَكُمْ بِإِعْدادِ كَعْكَةٍ شَهِيَّةٍ.</a:t>
            </a:r>
            <a:endParaRPr lang="en-US" sz="3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6072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FF0000"/>
                </a:solidFill>
              </a:rPr>
              <a:t>      </a:t>
            </a:r>
            <a:r>
              <a:rPr lang="ar-SY" b="1" dirty="0" smtClean="0">
                <a:solidFill>
                  <a:srgbClr val="FF0000"/>
                </a:solidFill>
              </a:rPr>
              <a:t>معانِي الكَلِمات </a:t>
            </a:r>
            <a:r>
              <a:rPr lang="ar-SY" b="1" dirty="0" smtClean="0">
                <a:solidFill>
                  <a:srgbClr val="FF0000"/>
                </a:solidFill>
              </a:rPr>
              <a:t>:               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59297"/>
              </p:ext>
            </p:extLst>
          </p:nvPr>
        </p:nvGraphicFramePr>
        <p:xfrm>
          <a:off x="2743198" y="1403934"/>
          <a:ext cx="4763070" cy="499686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81535"/>
                <a:gridCol w="2381535"/>
              </a:tblGrid>
              <a:tr h="875749">
                <a:tc>
                  <a:txBody>
                    <a:bodyPr/>
                    <a:lstStyle/>
                    <a:p>
                      <a:pPr algn="ctr" rtl="1"/>
                      <a:r>
                        <a:rPr lang="ar-SY" sz="4400" dirty="0" smtClean="0"/>
                        <a:t>الكلمةُ</a:t>
                      </a:r>
                      <a:r>
                        <a:rPr lang="ar-SY" sz="4400" baseline="0" dirty="0" smtClean="0"/>
                        <a:t> </a:t>
                      </a:r>
                      <a:endParaRPr lang="ar-SY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000" dirty="0" smtClean="0"/>
                        <a:t>معناها</a:t>
                      </a:r>
                      <a:endParaRPr lang="ar-SY" sz="4000" dirty="0"/>
                    </a:p>
                  </a:txBody>
                  <a:tcPr/>
                </a:tc>
              </a:tr>
              <a:tr h="1028324">
                <a:tc>
                  <a:txBody>
                    <a:bodyPr/>
                    <a:lstStyle/>
                    <a:p>
                      <a:pPr algn="ctr" rtl="1"/>
                      <a:r>
                        <a:rPr lang="ar-SY" sz="3600" b="1" dirty="0" smtClean="0">
                          <a:solidFill>
                            <a:schemeClr val="tx2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الْوَارِفةُ</a:t>
                      </a:r>
                      <a:endParaRPr lang="ar-SY" sz="36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600" b="1" smtClean="0">
                          <a:solidFill>
                            <a:schemeClr val="tx2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الْخضرَاءُ المُمْتَدَّة </a:t>
                      </a:r>
                      <a:endParaRPr lang="ar-SY" sz="36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28324">
                <a:tc>
                  <a:txBody>
                    <a:bodyPr/>
                    <a:lstStyle/>
                    <a:p>
                      <a:pPr algn="ctr" rtl="1"/>
                      <a:r>
                        <a:rPr lang="ar-SY" sz="36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الرُّكْنُ</a:t>
                      </a:r>
                      <a:endParaRPr lang="ar-SY" sz="36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6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الْجَانِبُ والزَّاوية</a:t>
                      </a:r>
                      <a:endParaRPr lang="ar-SY" sz="36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75749">
                <a:tc>
                  <a:txBody>
                    <a:bodyPr/>
                    <a:lstStyle/>
                    <a:p>
                      <a:pPr algn="ctr" rtl="1"/>
                      <a:r>
                        <a:rPr lang="ar-SY" sz="36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الفَسِيحُ</a:t>
                      </a:r>
                      <a:endParaRPr lang="ar-SY" sz="36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6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الوَاسِع</a:t>
                      </a:r>
                      <a:endParaRPr lang="ar-SY" sz="36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75017">
                <a:tc>
                  <a:txBody>
                    <a:bodyPr/>
                    <a:lstStyle/>
                    <a:p>
                      <a:pPr algn="ctr" rtl="1"/>
                      <a:r>
                        <a:rPr lang="ar-SY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المَصايِفُ </a:t>
                      </a:r>
                      <a:endParaRPr lang="ar-SY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جمع </a:t>
                      </a:r>
                      <a:r>
                        <a:rPr lang="ar-SY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مَصِيْفٍ </a:t>
                      </a:r>
                      <a:r>
                        <a:rPr lang="ar-SY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وهي </a:t>
                      </a:r>
                      <a:r>
                        <a:rPr lang="ar-SY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المُتَنَزَّهاتُ</a:t>
                      </a:r>
                      <a:endParaRPr lang="ar-SY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3934"/>
            <a:ext cx="2285998" cy="327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71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5400" b="1" u="sng" dirty="0" smtClean="0">
                <a:solidFill>
                  <a:srgbClr val="FF0000"/>
                </a:solidFill>
              </a:rPr>
              <a:t>فِكَرُ الدَّرْس: 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sz="4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خُرُوجُ النَّاسِ </a:t>
            </a:r>
            <a:r>
              <a:rPr lang="ar-SY" sz="4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SY" sz="4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المُتَنزَّهاتِ بِسبب ارتِفاعِ </a:t>
            </a:r>
          </a:p>
          <a:p>
            <a:pPr marL="0" indent="0" algn="r" rtl="1">
              <a:buNone/>
            </a:pPr>
            <a:r>
              <a:rPr lang="ar-SY" sz="4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</a:t>
            </a:r>
            <a:r>
              <a:rPr lang="ar-SY" sz="4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درجَاتَ الْحَرارةِ.</a:t>
            </a:r>
            <a:endParaRPr lang="ar-SY" sz="4600" b="1" dirty="0" smtClean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anose="05000000000000000000" pitchFamily="2" charset="2"/>
              <a:buChar char="v"/>
            </a:pPr>
            <a:r>
              <a:rPr lang="ar-SY" sz="4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أَهمِّيَّةُ الماءِ </a:t>
            </a:r>
            <a:r>
              <a:rPr lang="ar-SY" sz="4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Y" sz="4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حيَاة الْكَائِناتِ. </a:t>
            </a:r>
            <a:endParaRPr lang="ar-SY" sz="46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>
              <a:buFont typeface="Wingdings" panose="05000000000000000000" pitchFamily="2" charset="2"/>
              <a:buChar char="v"/>
            </a:pPr>
            <a:r>
              <a:rPr lang="ar-SY" sz="4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جَمالُ الحَياةِ بِمشارَكةِ الآخَرِين أفْراحَهُمْ </a:t>
            </a:r>
            <a:r>
              <a:rPr lang="ar-SY" sz="4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164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chemeClr val="tx2"/>
                </a:solidFill>
              </a:rPr>
              <a:t>غلقُ الدَّرْس </a:t>
            </a:r>
            <a:r>
              <a:rPr lang="ar-SY" b="1" dirty="0" smtClean="0">
                <a:solidFill>
                  <a:schemeClr val="tx2"/>
                </a:solidFill>
              </a:rPr>
              <a:t>: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764"/>
            <a:ext cx="8229600" cy="4993399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SY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دعوةُّ الأهل </a:t>
            </a:r>
            <a:r>
              <a:rPr lang="ar-SY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SY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مُساعدة أبنائِهم </a:t>
            </a:r>
            <a:r>
              <a:rPr lang="ar-SY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Y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تحْضيرِ الدَّرس وإنجازِ  ورقةِ العمَلِ.</a:t>
            </a:r>
            <a:endParaRPr lang="ar-SY" b="1" dirty="0" smtClean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ar-SY" sz="32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2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دعوةُ التَّلاميذِ </a:t>
            </a:r>
            <a:r>
              <a:rPr lang="ar-SY" sz="32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SY" sz="32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حلِّ التَّقييم ومشَاركتِهِ معَ معلِّميهِمْ </a:t>
            </a:r>
            <a:r>
              <a:rPr lang="ar-SY" sz="32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lvl="3" algn="ctr" rtl="1">
              <a:buFont typeface="Wingdings" panose="05000000000000000000" pitchFamily="2" charset="2"/>
              <a:buChar char="q"/>
            </a:pPr>
            <a:r>
              <a:rPr lang="ar-SY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كير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بأمرين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تعل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ناه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DZ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هذا 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DZ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r>
              <a:rPr lang="ar-SY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هم</a:t>
            </a:r>
            <a:r>
              <a:rPr lang="ar-SY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أن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الماء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</a:t>
            </a:r>
            <a:r>
              <a:rPr lang="ar-SA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سِرُّ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الحياة</a:t>
            </a:r>
            <a:r>
              <a:rPr lang="ar-SA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لذلك</a:t>
            </a:r>
            <a:r>
              <a:rPr lang="ar-SA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يجب</a:t>
            </a:r>
            <a:r>
              <a:rPr lang="ar-SA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علينا 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المحافظة</a:t>
            </a:r>
            <a:r>
              <a:rPr lang="ar-SA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عليه</a:t>
            </a:r>
            <a:r>
              <a:rPr lang="ar-SA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وعدم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200" b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الإس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راف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Y" sz="32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371600" lvl="3" indent="0" algn="r" rtl="1">
              <a:buNone/>
            </a:pP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DZ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</a:t>
            </a:r>
            <a:r>
              <a:rPr lang="ar-SY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يهم</a:t>
            </a:r>
            <a:r>
              <a:rPr lang="ar-SY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الط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بيعة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المح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200" b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يطة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بنا 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200" b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انة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يجب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أن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Y" sz="32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371600" lvl="3" indent="0" algn="r" rtl="1">
              <a:buNone/>
            </a:pPr>
            <a:r>
              <a:rPr lang="ar-SY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حاف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 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عليها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نظيفة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 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بها </a:t>
            </a:r>
            <a:endParaRPr lang="ar-SY" sz="32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371600" lvl="3" indent="0" algn="r" rtl="1">
              <a:buNone/>
            </a:pPr>
            <a:r>
              <a:rPr lang="ar-SY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DZ" sz="3200" b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ون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يد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</a:t>
            </a:r>
            <a:r>
              <a:rPr lang="ar-SY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</a:t>
            </a:r>
            <a:r>
              <a:rPr lang="ar-DZ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Y" sz="32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371600" lvl="3" indent="0" algn="r" rtl="1">
              <a:buNone/>
            </a:pPr>
            <a:r>
              <a:rPr lang="ar-SY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190</TotalTime>
  <Words>503</Words>
  <Application>Microsoft Office PowerPoint</Application>
  <PresentationFormat>عرض على الشاشة (3:4)‏</PresentationFormat>
  <Paragraphs>49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Arial</vt:lpstr>
      <vt:lpstr>Calibri</vt:lpstr>
      <vt:lpstr>Sakkal Majalla</vt:lpstr>
      <vt:lpstr>Times New Roman</vt:lpstr>
      <vt:lpstr>Wingdings</vt:lpstr>
      <vt:lpstr>school</vt:lpstr>
      <vt:lpstr>في أَحضَانِ الطَّبِيعَة</vt:lpstr>
      <vt:lpstr>الأهدافُ التَّعْليميَّة:</vt:lpstr>
      <vt:lpstr>في أحْضانِ الطَّبيعَةِ</vt:lpstr>
      <vt:lpstr>عرض تقديمي في PowerPoint</vt:lpstr>
      <vt:lpstr>عرض تقديمي في PowerPoint</vt:lpstr>
      <vt:lpstr>      معانِي الكَلِمات :                </vt:lpstr>
      <vt:lpstr>فِكَرُ الدَّرْس: </vt:lpstr>
      <vt:lpstr>غلقُ الدَّرْس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29</cp:revision>
  <dcterms:created xsi:type="dcterms:W3CDTF">2020-05-02T02:36:07Z</dcterms:created>
  <dcterms:modified xsi:type="dcterms:W3CDTF">2020-05-14T10:10:48Z</dcterms:modified>
</cp:coreProperties>
</file>