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/>
          </a:bodyPr>
          <a:lstStyle/>
          <a:p>
            <a:r>
              <a:rPr lang="ar-SA" sz="6000" b="1" dirty="0" smtClean="0">
                <a:solidFill>
                  <a:srgbClr val="C00000"/>
                </a:solidFill>
              </a:rPr>
              <a:t>فِي الْمَلْعبِ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الأهدافُ التَّعليميَّة: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594"/>
            <a:ext cx="8045355" cy="4870569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DZ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SA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وق</a:t>
            </a:r>
            <a:r>
              <a:rPr lang="ar-SA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A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منك</a:t>
            </a:r>
            <a:r>
              <a:rPr lang="ar-SA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عزيزي </a:t>
            </a:r>
            <a:r>
              <a:rPr lang="ar-DZ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</a:t>
            </a:r>
            <a:r>
              <a:rPr lang="ar-SA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DZ" sz="3600" b="1" dirty="0" err="1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لميذ</a:t>
            </a:r>
            <a:r>
              <a:rPr lang="ar-DZ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DZ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SA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600" b="1" dirty="0" err="1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هاي</a:t>
            </a:r>
            <a:r>
              <a:rPr lang="ar-SA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هذا </a:t>
            </a:r>
            <a:r>
              <a:rPr lang="ar-DZ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</a:t>
            </a:r>
            <a:r>
              <a:rPr lang="ar-SA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A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أن</a:t>
            </a:r>
            <a:r>
              <a:rPr lang="ar-SA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</a:t>
            </a:r>
            <a:r>
              <a:rPr lang="ar-SA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600" b="1" dirty="0" err="1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ون</a:t>
            </a:r>
            <a:r>
              <a:rPr lang="ar-SA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قاد</a:t>
            </a:r>
            <a:r>
              <a:rPr lang="ar-SA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را</a:t>
            </a:r>
            <a:r>
              <a:rPr lang="ar-SA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:</a:t>
            </a:r>
            <a:endParaRPr lang="en-US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١</a:t>
            </a:r>
            <a:r>
              <a:rPr lang="ar-DZ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قراء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الد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ق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راء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صحيح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وم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عب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DZ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رة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 مراعياً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الحركات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والمدود .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٢  </a:t>
            </a:r>
            <a:r>
              <a:rPr lang="en-US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اختيار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المع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6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نى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الص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6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حيح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ل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كلم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ات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الج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6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ديدة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257300" lvl="3" indent="0" algn="r" rtl="1">
              <a:buNone/>
            </a:pP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3     </a:t>
            </a:r>
            <a:r>
              <a:rPr lang="ar-DZ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DZ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ربط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ب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عض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الم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فر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2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دات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ب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رادف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ات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ها </a:t>
            </a:r>
            <a:endParaRPr lang="en-US" sz="32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</a:t>
            </a:r>
            <a:r>
              <a:rPr lang="ar-DZ" sz="36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وأ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خرى ب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ض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اد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 </a:t>
            </a:r>
            <a:r>
              <a:rPr lang="ar-DZ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٤                         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الت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ع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6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لى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ظ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الم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كان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DZ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 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DZ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 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C00000"/>
                </a:solidFill>
              </a:rPr>
              <a:t>فِي الْمَلْعَبِ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594"/>
            <a:ext cx="8113594" cy="487056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هَــيَّا نَذْهَـبْ نَحْوَ الملْعَبْ            نَعْدُو..</a:t>
            </a:r>
            <a:r>
              <a:rPr lang="ar-SA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نَلْعَبْ..</a:t>
            </a:r>
            <a:r>
              <a:rPr lang="ar-SA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لا..لا نَتْعَبْ</a:t>
            </a:r>
          </a:p>
          <a:p>
            <a:pPr marL="0" indent="0" algn="r">
              <a:buNone/>
            </a:pPr>
            <a:r>
              <a:rPr lang="ar-SA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سَامِي يَقْفِــزُ مِثْلَ الأَرْنَبْ            يَرْكُضُ يَعْدُو وَسْطَ المَلْعَبْ    </a:t>
            </a:r>
          </a:p>
          <a:p>
            <a:pPr marL="0" indent="0" algn="r">
              <a:buNone/>
            </a:pPr>
            <a:r>
              <a:rPr lang="ar-SA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34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A" sz="3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وأنا قُرْبِي يِرْكُــــــــضُ حـــازِمْ              يحْـمِي دَرْبْــــي حـِينَ أُهَـــاجِمْ    </a:t>
            </a:r>
          </a:p>
          <a:p>
            <a:pPr marL="0" indent="0" algn="r">
              <a:buNone/>
            </a:pPr>
            <a:r>
              <a:rPr lang="ar-SA" sz="3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sz="3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قَلْبٌ </a:t>
            </a:r>
            <a:r>
              <a:rPr lang="ar-SA" sz="3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واحِدْ.. نَحْنُ نَلْعَبْ               نَعْدُو </a:t>
            </a:r>
            <a:r>
              <a:rPr lang="ar-SA" sz="3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نَرْكُضْ </a:t>
            </a:r>
            <a:r>
              <a:rPr lang="ar-SA" sz="3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وَسْطَ المَلْعَبْ   </a:t>
            </a:r>
          </a:p>
          <a:p>
            <a:pPr marL="0" indent="0" algn="r">
              <a:buNone/>
            </a:pPr>
            <a:r>
              <a:rPr lang="ar-SA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</a:t>
            </a:r>
          </a:p>
          <a:p>
            <a:pPr marL="0" indent="0" algn="r">
              <a:buNone/>
            </a:pPr>
            <a:r>
              <a:rPr lang="ar-SA" sz="3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لمَّا فُزْنَا كَانَ الْفَرَحُ</a:t>
            </a:r>
          </a:p>
          <a:p>
            <a:pPr marL="0" indent="0" algn="r">
              <a:buNone/>
            </a:pPr>
            <a:r>
              <a:rPr lang="ar-SA" sz="3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حُلْواً جِدّاً كَانَ المَرَحُ</a:t>
            </a:r>
            <a:endParaRPr lang="en-US" sz="3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Y" b="1" dirty="0" smtClean="0">
                <a:solidFill>
                  <a:srgbClr val="FF0000"/>
                </a:solidFill>
              </a:rPr>
              <a:t>       معاني الكلمات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63916"/>
            <a:ext cx="2571110" cy="344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مخطط انسيابي: معالجة متعاقبة 12"/>
          <p:cNvSpPr/>
          <p:nvPr/>
        </p:nvSpPr>
        <p:spPr>
          <a:xfrm>
            <a:off x="4899545" y="2751780"/>
            <a:ext cx="1719619" cy="1001353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solidFill>
                  <a:srgbClr val="C00000"/>
                </a:solidFill>
              </a:rPr>
              <a:t>هيَّا</a:t>
            </a:r>
            <a:endParaRPr lang="ar-SY" sz="4800" b="1" dirty="0">
              <a:solidFill>
                <a:srgbClr val="C00000"/>
              </a:solidFill>
            </a:endParaRPr>
          </a:p>
        </p:txBody>
      </p:sp>
      <p:sp>
        <p:nvSpPr>
          <p:cNvPr id="14" name="مخطط انسيابي: معالجة متعاقبة 13"/>
          <p:cNvSpPr/>
          <p:nvPr/>
        </p:nvSpPr>
        <p:spPr>
          <a:xfrm>
            <a:off x="4899545" y="4338334"/>
            <a:ext cx="1719620" cy="1001353"/>
          </a:xfrm>
          <a:prstGeom prst="flowChartAlternateProcess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rgbClr val="7030A0"/>
                </a:solidFill>
              </a:rPr>
              <a:t>يَعْدُو</a:t>
            </a:r>
            <a:endParaRPr lang="ar-SY" sz="4400" b="1" dirty="0">
              <a:solidFill>
                <a:srgbClr val="7030A0"/>
              </a:solidFill>
            </a:endParaRPr>
          </a:p>
        </p:txBody>
      </p:sp>
      <p:sp>
        <p:nvSpPr>
          <p:cNvPr id="15" name="مخطط انسيابي: معالجة متعاقبة 14"/>
          <p:cNvSpPr/>
          <p:nvPr/>
        </p:nvSpPr>
        <p:spPr>
          <a:xfrm>
            <a:off x="2893326" y="4338335"/>
            <a:ext cx="1791203" cy="1001353"/>
          </a:xfrm>
          <a:prstGeom prst="flowChartAlternateProcess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rgbClr val="7030A0"/>
                </a:solidFill>
              </a:rPr>
              <a:t>يَرْكُضُ</a:t>
            </a:r>
            <a:endParaRPr lang="ar-SY" b="1" dirty="0">
              <a:solidFill>
                <a:srgbClr val="7030A0"/>
              </a:solidFill>
            </a:endParaRPr>
          </a:p>
        </p:txBody>
      </p:sp>
      <p:sp>
        <p:nvSpPr>
          <p:cNvPr id="16" name="مخطط انسيابي: معالجة متعاقبة 15"/>
          <p:cNvSpPr/>
          <p:nvPr/>
        </p:nvSpPr>
        <p:spPr>
          <a:xfrm>
            <a:off x="2893326" y="2708303"/>
            <a:ext cx="1791203" cy="1001353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solidFill>
                  <a:srgbClr val="C00000"/>
                </a:solidFill>
              </a:rPr>
              <a:t>أسْرِعْ</a:t>
            </a:r>
            <a:endParaRPr lang="ar-SY" sz="4800" b="1" dirty="0">
              <a:solidFill>
                <a:srgbClr val="C00000"/>
              </a:solidFill>
            </a:endParaRPr>
          </a:p>
        </p:txBody>
      </p:sp>
      <p:sp>
        <p:nvSpPr>
          <p:cNvPr id="17" name="وسيلة شرح مع سهم إلى الأسفل 16"/>
          <p:cNvSpPr/>
          <p:nvPr/>
        </p:nvSpPr>
        <p:spPr>
          <a:xfrm>
            <a:off x="4899544" y="1221467"/>
            <a:ext cx="1719620" cy="1357959"/>
          </a:xfrm>
          <a:prstGeom prst="downArrow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rgbClr val="002060"/>
                </a:solidFill>
              </a:rPr>
              <a:t>الكلمة</a:t>
            </a:r>
            <a:endParaRPr lang="ar-SY" b="1" dirty="0">
              <a:solidFill>
                <a:srgbClr val="002060"/>
              </a:solidFill>
            </a:endParaRPr>
          </a:p>
        </p:txBody>
      </p:sp>
      <p:sp>
        <p:nvSpPr>
          <p:cNvPr id="18" name="وسيلة شرح مع سهم إلى الأسفل 17"/>
          <p:cNvSpPr/>
          <p:nvPr/>
        </p:nvSpPr>
        <p:spPr>
          <a:xfrm>
            <a:off x="2893326" y="1221467"/>
            <a:ext cx="1791204" cy="1357959"/>
          </a:xfrm>
          <a:prstGeom prst="downArrow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rgbClr val="002060"/>
                </a:solidFill>
              </a:rPr>
              <a:t>معناها</a:t>
            </a:r>
            <a:endParaRPr lang="ar-SY" sz="4400" b="1" dirty="0">
              <a:solidFill>
                <a:srgbClr val="002060"/>
              </a:solidFill>
            </a:endParaRPr>
          </a:p>
        </p:txBody>
      </p:sp>
      <p:sp>
        <p:nvSpPr>
          <p:cNvPr id="19" name="عنصر نائب للمحتوى 18"/>
          <p:cNvSpPr>
            <a:spLocks noGrp="1"/>
          </p:cNvSpPr>
          <p:nvPr>
            <p:ph idx="1"/>
          </p:nvPr>
        </p:nvSpPr>
        <p:spPr>
          <a:xfrm>
            <a:off x="499880" y="488798"/>
            <a:ext cx="8799330" cy="5939298"/>
          </a:xfrm>
        </p:spPr>
        <p:txBody>
          <a:bodyPr/>
          <a:lstStyle/>
          <a:p>
            <a:pPr marL="0" indent="0">
              <a:buNone/>
            </a:pPr>
            <a:r>
              <a:rPr lang="ar-SY" dirty="0" smtClean="0"/>
              <a:t>.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Y" b="1" dirty="0" smtClean="0">
                <a:solidFill>
                  <a:srgbClr val="FF0000"/>
                </a:solidFill>
              </a:rPr>
              <a:t>               فِكَرُ النَّصِّ :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10186"/>
            <a:ext cx="7349318" cy="4815978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v"/>
            </a:pPr>
            <a:endParaRPr lang="ar-SY" sz="4400" dirty="0" smtClean="0">
              <a:solidFill>
                <a:schemeClr val="accent4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endParaRPr lang="ar-SY" sz="44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42" y="4234811"/>
            <a:ext cx="3249406" cy="21316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تمرير أفقي 3"/>
          <p:cNvSpPr/>
          <p:nvPr/>
        </p:nvSpPr>
        <p:spPr>
          <a:xfrm>
            <a:off x="1228299" y="1280629"/>
            <a:ext cx="6370092" cy="1033272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71500" indent="-571500" algn="r" rtl="1">
              <a:buFont typeface="Wingdings" panose="05000000000000000000" pitchFamily="2" charset="2"/>
              <a:buChar char="v"/>
            </a:pPr>
            <a:r>
              <a:rPr lang="ar-SY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دعْوَةُ الأَصدِقاءِ لِلذَّهَابِ إلى المَلْعَبِ .</a:t>
            </a:r>
            <a:endParaRPr lang="ar-SY" sz="4000" b="1" dirty="0">
              <a:solidFill>
                <a:srgbClr val="7030A0"/>
              </a:solidFill>
            </a:endParaRPr>
          </a:p>
        </p:txBody>
      </p:sp>
      <p:sp>
        <p:nvSpPr>
          <p:cNvPr id="5" name="تمرير أفقي 4"/>
          <p:cNvSpPr/>
          <p:nvPr/>
        </p:nvSpPr>
        <p:spPr>
          <a:xfrm>
            <a:off x="818866" y="2277472"/>
            <a:ext cx="5961021" cy="996286"/>
          </a:xfrm>
          <a:prstGeom prst="horizontalScroll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SY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وصفُ حركَةِ اللاَّعبِينَ في الملعَبِ .</a:t>
            </a:r>
          </a:p>
        </p:txBody>
      </p:sp>
      <p:sp>
        <p:nvSpPr>
          <p:cNvPr id="7" name="تمرير أفقي 6"/>
          <p:cNvSpPr/>
          <p:nvPr/>
        </p:nvSpPr>
        <p:spPr>
          <a:xfrm>
            <a:off x="475967" y="3201539"/>
            <a:ext cx="6219967" cy="1033272"/>
          </a:xfrm>
          <a:prstGeom prst="horizontalScroll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SY" sz="4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فَرْحَةُ الأَصدِقاءِ بِالفَوْزِ .</a:t>
            </a:r>
          </a:p>
        </p:txBody>
      </p:sp>
    </p:spTree>
    <p:extLst>
      <p:ext uri="{BB962C8B-B14F-4D97-AF65-F5344CB8AC3E}">
        <p14:creationId xmlns:p14="http://schemas.microsoft.com/office/powerpoint/2010/main" val="126567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غلق النص 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1821"/>
            <a:ext cx="8072651" cy="5034343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SY" sz="3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توجيهُ الأهْلِ لمتَابعَةِ أبنائِهم في قِراءَة النصِّ وإنجازِ المطلوبِ في ورقةِ العملِ المُرفَقةِ.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3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توجيهُ التَّلاميذِ لِقراءةِ النَّشيدِ وحِفظهِ وحلِّ التَّقييمِ ومُشارَكتِهِ معَ معَلِّميهم 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3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DZ" sz="3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ختام</a:t>
            </a:r>
            <a:r>
              <a:rPr lang="ar-SY" sz="3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DZ" sz="3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لابد</a:t>
            </a:r>
            <a:r>
              <a:rPr lang="ar-SY" sz="3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من الت</a:t>
            </a:r>
            <a:r>
              <a:rPr lang="ar-SY" sz="3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ذكير</a:t>
            </a:r>
            <a:r>
              <a:rPr lang="ar-SY" sz="3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بأمرين</a:t>
            </a:r>
            <a:r>
              <a:rPr lang="ar-SY" sz="3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DZ" sz="3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أو</a:t>
            </a:r>
            <a:r>
              <a:rPr lang="ar-SY" sz="3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Y" sz="3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هما أن</a:t>
            </a:r>
            <a:r>
              <a:rPr lang="ar-SY" sz="3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 </a:t>
            </a:r>
            <a:r>
              <a:rPr lang="ar-DZ" sz="3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الر</a:t>
            </a:r>
            <a:r>
              <a:rPr lang="ar-SY" sz="3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DZ" sz="30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ياضة</a:t>
            </a:r>
            <a:r>
              <a:rPr lang="ar-SY" sz="3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مفيد</a:t>
            </a:r>
            <a:r>
              <a:rPr lang="ar-SY" sz="3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ةٌ</a:t>
            </a:r>
          </a:p>
          <a:p>
            <a:pPr marL="0" indent="0" algn="r" rtl="1">
              <a:buNone/>
            </a:pP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</a:t>
            </a:r>
            <a:r>
              <a:rPr lang="ar-DZ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DZ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لأن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 ت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DZ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 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أبدانَنا </a:t>
            </a:r>
            <a:r>
              <a:rPr lang="ar-DZ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وأذ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هان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000" b="1" dirty="0" err="1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نا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000" b="1" dirty="0" err="1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وت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حم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 ص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000" b="1" dirty="0" err="1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نا</a:t>
            </a:r>
            <a:r>
              <a:rPr lang="ar-DZ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الأم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راض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ar-SY" sz="30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828800" lvl="4" indent="0" algn="r" rtl="1">
              <a:buNone/>
            </a:pP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DZ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ثانيهما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DZ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أن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ن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مار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رياضات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000" b="1" dirty="0" err="1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نا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المُحبَّبةَ </a:t>
            </a:r>
          </a:p>
          <a:p>
            <a:pPr marL="0" indent="0" algn="r" rtl="1">
              <a:buNone/>
            </a:pPr>
            <a:r>
              <a:rPr lang="ar-DZ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</a:t>
            </a:r>
            <a:r>
              <a:rPr lang="ar-DZ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 أصد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000" b="1" dirty="0" err="1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000" b="1" dirty="0" err="1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نا</a:t>
            </a:r>
            <a:r>
              <a:rPr lang="ar-DZ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DZ" sz="3000" b="1" dirty="0" err="1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ماك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 </a:t>
            </a:r>
            <a:r>
              <a:rPr lang="ar-DZ" sz="3000" b="1" dirty="0" err="1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المخص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Y" sz="30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3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</a:t>
            </a:r>
            <a:r>
              <a:rPr lang="ar-DZ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فلا ن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000" b="1" dirty="0" err="1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ؤذ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 غير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000" b="1" dirty="0" err="1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نا</a:t>
            </a:r>
            <a:r>
              <a:rPr lang="ar-DZ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0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endParaRPr lang="en-US" sz="3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145</TotalTime>
  <Words>397</Words>
  <Application>Microsoft Office PowerPoint</Application>
  <PresentationFormat>عرض على الشاشة (3:4)‏</PresentationFormat>
  <Paragraphs>41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2" baseType="lpstr">
      <vt:lpstr>Arial</vt:lpstr>
      <vt:lpstr>Calibri</vt:lpstr>
      <vt:lpstr>Sakkal Majalla</vt:lpstr>
      <vt:lpstr>Times New Roman</vt:lpstr>
      <vt:lpstr>Wingdings</vt:lpstr>
      <vt:lpstr>school</vt:lpstr>
      <vt:lpstr>فِي الْمَلْعبِ</vt:lpstr>
      <vt:lpstr>الأهدافُ التَّعليميَّة:</vt:lpstr>
      <vt:lpstr>فِي الْمَلْعَبِ</vt:lpstr>
      <vt:lpstr>       معاني الكلمات :</vt:lpstr>
      <vt:lpstr>               فِكَرُ النَّصِّ :   </vt:lpstr>
      <vt:lpstr>غلق النص 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hp</cp:lastModifiedBy>
  <cp:revision>21</cp:revision>
  <dcterms:created xsi:type="dcterms:W3CDTF">2020-05-02T02:36:07Z</dcterms:created>
  <dcterms:modified xsi:type="dcterms:W3CDTF">2020-05-19T10:40:05Z</dcterms:modified>
</cp:coreProperties>
</file>