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7" r:id="rId5"/>
    <p:sldId id="269" r:id="rId6"/>
    <p:sldId id="27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01T08:40:36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6846 9178,'-24'0,"-26"0,0 0,26-25,-26 25,-24-25,24 25,25-25,-24 1,-1 24,-24 0,49-25,0 25,-25-25,26 25,24-25,-25 25,0 0,0-25,25 0,-25 25,0 0,25-24,-49 24,24-25,0 0,0 0,1 0,-1 25,25-24,-25 24,25-25,0 0,-25 0,0 0,1-74,-1 74,25-24,0-1,-25 25,0 1,25-1,-25 0,1-25,24 1,-25 24,25 0,0 0,0 1,0-51,25 50,-1-49,1 49,0 0,-25 0,25 1,-25-1,0 0,25-25,-1 50,-24-24,0-1,25 25,-25-25,0 0,25-24,0 49,-25-25,25 25,-25-25,24 25,1-25,0 25,0 0,0 0,-1 0,26 0,0 0,-25 0,24 0,-24 0,0 0,0 0,24 0,-49 25,25-25,49 25,-24 24,-25-49,24 25,26 0,-50 0,-1 0,26-25,-25 0,0 24,-25 1,24-25,26 25,-25 0,-25 0,49-25,-49 24,25-24,-25 25,0 0,25-25,0 25,-25 0,25-25,-25 25,24-25,-24 24,0 1,25-25,-25 25,25-25,-25 25,0 0,0-1,0 1,0 0,25-25,-25 25,0 0,0 24,0 1,0-25,0-1,0 1,0 25,0-25,0 24,-25-24,0 0,25 0,-49-25,49 49,-25-49,25 25,-25-25,0 25,0 0,25-1,-24-24,24 25,-25-25,0 0,25 25,-25-25,0 0,25 25,-24-25,24 25,-25-25,0 0,0 24,0-24,1 0,-1 0,-25 0,25 0,1 0,24 25,-25-25,0 0,0 0,-24 25,24-25,-25 25,1 0,24-25,0 0,0 0,0 0,1 0,-1 0,0 0,0 0,0 0,25 25</inkml:trace>
  <inkml:trace contextRef="#ctx0" brushRef="#br0" timeOffset="31094.8834">5681 9451,'24'0,"1"0,-25 24,0 1,25-25,-25 50,99-75,-24 0,-26 25,26-25,-1 1,-24 24,-1 0,-24 0,0 0,25-25,-1 25,1 0,-25 0,-1 0,1 0,-25-25,25 25,0 0,0 0,24 0,75 0,-49 0,-26 25,26 0,-26-25,1 0,24 0,-24 24,0 1,-1 0,1-25,-1 25,1 0,-25-25,24 0,-24 0,0 24,25 1,-26-25,1 50,0-50,-25 25,50-25,-26 24,1 1,0 0,0 0,24 0,-49-1,50 1,-50 0,25-25,-25 25,0 0,25-25,-1 49,-24 1,0-25,0 24,0 1,0 24,25-49,-25 25,0-25,0-1,0 26,0-25,0 24,-25-24,25 0,-24 0,24 0,0 24,-50 1,50-25,-25 24,0-24,-24 25,49-1,-50-24,50 0,-74 74,49-74,0 0,0-1,1 1,-26 0,25-25,0 0,-24 25,24 0,0-25,-24 25,-1-25,0 0,26 24,-51-24,25 0,1 25,-1-25,-24 0,24 0,1 0,-26 0,26 0,-26 0,1 0,24 0,-24 0,-1-25,26 1,-26 24,26-25,-26 0,26 0,-1 25,25-25,0 0,1 25,-1 0,0-24,0 24,-24-50,24 50,0-25,-25-24,1 24,24 0,-49 0,24-24,25 49,-24-25,49 0,-25-25,0 50,-25-49,26 24,-1-25,0 50,-25-49,50 24,-49-25,24 26,0-1,0-25,25 25,-24-24,24-1,0 1,0-26,0 26,0-1,0 0,0 25,-25-49,25 49,0-24,0 24,0 0,25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79275" units="1/cm"/>
        </inkml:channelProperties>
      </inkml:inkSource>
      <inkml:timestamp xml:id="ts0" timeString="2020-06-01T08:43:45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16942 9922,'-99'0,"-174"0,-149-25,100 25,-472 0,298-25,198 25,50-25,75 1,49-1,24 0,26 0,-1 25,51-25,-1 25,-25-24,25-1,1 25,24-25,-25 0,25 0,-25-24,25 24,-25 0,0 0,1 25,24-49,-50 24,50 0,-25 0,25 1,0-1,0-25,0 25,25-24,-25 24,25-25,0 1,-25-1,24-24,1 24,0 0,-25-24,25 24,-25 26,25-26,-25 0,0 26,0-26,24 50,-24-25,25 25,-25 25,0 0,0 0,0-1,0 1,25-25,-25 25,0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ma"/><Relationship Id="rId7" Type="http://schemas.openxmlformats.org/officeDocument/2006/relationships/image" Target="../media/image4.emf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customXml" Target="../ink/ink1.xml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5.emf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customXml" Target="../ink/ink2.xml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546593" y="4542530"/>
            <a:ext cx="37579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الثالث </a:t>
            </a:r>
          </a:p>
          <a:p>
            <a:pPr algn="ctr" rtl="1"/>
            <a:r>
              <a:rPr lang="ar-SA" sz="3200" dirty="0" smtClean="0"/>
              <a:t>قارن عددين, رتب الاعداد</a:t>
            </a:r>
          </a:p>
          <a:p>
            <a:pPr algn="ctr" rtl="1"/>
            <a:endParaRPr lang="ar-AE" sz="3200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55"/>
    </mc:Choice>
    <mc:Fallback>
      <p:transition spd="slow" advTm="14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6629400" cy="262127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2800" dirty="0" smtClean="0"/>
              <a:t>عزيزي التلميذ :يتوقع منك في نهاية الدرس ان :  </a:t>
            </a:r>
          </a:p>
          <a:p>
            <a:pPr marL="0" indent="0" algn="r" rtl="1">
              <a:buNone/>
            </a:pPr>
            <a:endParaRPr lang="ar-SA" sz="2800" dirty="0" smtClean="0"/>
          </a:p>
          <a:p>
            <a:pPr marL="0" indent="0" algn="r" rtl="1">
              <a:buNone/>
            </a:pPr>
            <a:r>
              <a:rPr lang="ar-AE" sz="2800" dirty="0" smtClean="0"/>
              <a:t>1</a:t>
            </a:r>
            <a:r>
              <a:rPr lang="ar-AE" sz="2800" dirty="0" smtClean="0">
                <a:solidFill>
                  <a:srgbClr val="FF0000"/>
                </a:solidFill>
              </a:rPr>
              <a:t>.ان تقارن بين عددين ايهما اكبر</a:t>
            </a:r>
          </a:p>
          <a:p>
            <a:pPr marL="0" indent="0" algn="r" rtl="1">
              <a:buNone/>
            </a:pPr>
            <a:endParaRPr lang="ar-AE" sz="2800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AE" sz="2800" dirty="0" smtClean="0">
                <a:solidFill>
                  <a:srgbClr val="92D050"/>
                </a:solidFill>
              </a:rPr>
              <a:t>2.ان ترتب الاعداد تصاعديا وتنازليا</a:t>
            </a:r>
            <a:endParaRPr lang="ar-SA" sz="2800" dirty="0" smtClean="0">
              <a:solidFill>
                <a:srgbClr val="92D050"/>
              </a:solidFill>
            </a:endParaRPr>
          </a:p>
          <a:p>
            <a:pPr marL="0" indent="0" algn="r" rtl="1">
              <a:buNone/>
            </a:pPr>
            <a:r>
              <a:rPr lang="ar-SA" sz="2800" dirty="0" smtClean="0"/>
              <a:t>                                                    </a:t>
            </a:r>
          </a:p>
          <a:p>
            <a:pPr marL="0" indent="0">
              <a:buNone/>
            </a:pPr>
            <a:r>
              <a:rPr lang="ar-SA" sz="2800" dirty="0" smtClean="0"/>
              <a:t>                                                                                                  </a:t>
            </a:r>
            <a:r>
              <a:rPr lang="en-US" sz="2800" dirty="0" smtClean="0"/>
              <a:t>     </a:t>
            </a:r>
            <a:r>
              <a:rPr lang="ar-SA" sz="2800" dirty="0" smtClean="0"/>
              <a:t>                           </a:t>
            </a:r>
            <a:endParaRPr lang="ar-AE" sz="2800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موجة 5"/>
          <p:cNvSpPr/>
          <p:nvPr/>
        </p:nvSpPr>
        <p:spPr>
          <a:xfrm rot="10800000" flipH="1" flipV="1">
            <a:off x="858103" y="344608"/>
            <a:ext cx="7199193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/>
              <a:t>الفصل </a:t>
            </a:r>
            <a:r>
              <a:rPr lang="ar-SA" sz="3200" dirty="0" smtClean="0"/>
              <a:t>التاسع                              </a:t>
            </a:r>
            <a:r>
              <a:rPr lang="ar-SA" sz="3200" dirty="0"/>
              <a:t>الدرس </a:t>
            </a:r>
            <a:r>
              <a:rPr lang="ar-SA" sz="3200" dirty="0" smtClean="0"/>
              <a:t>الثالث            </a:t>
            </a:r>
            <a:endParaRPr lang="ar-AE" sz="32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93"/>
    </mc:Choice>
    <mc:Fallback>
      <p:transition spd="slow" advTm="12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182853" y="518061"/>
            <a:ext cx="6490202" cy="1255594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/>
              <a:t>الفصل </a:t>
            </a:r>
            <a:r>
              <a:rPr lang="ar-SA" sz="3200" dirty="0" smtClean="0"/>
              <a:t>التاسع                        </a:t>
            </a:r>
            <a:r>
              <a:rPr lang="ar-SA" sz="3200" dirty="0"/>
              <a:t>الدرس </a:t>
            </a:r>
            <a:r>
              <a:rPr lang="ar-SA" sz="3200" dirty="0" smtClean="0"/>
              <a:t>الثالث            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166191" y="1854908"/>
            <a:ext cx="69978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0000"/>
                </a:solidFill>
              </a:rPr>
              <a:t>لنتذكر معا   :ارسم دائرة حول العدد الأكبر في كل سطر</a:t>
            </a:r>
            <a:endParaRPr lang="ar-AE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04282"/>
              </p:ext>
            </p:extLst>
          </p:nvPr>
        </p:nvGraphicFramePr>
        <p:xfrm>
          <a:off x="1500856" y="2637125"/>
          <a:ext cx="6096000" cy="12894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64941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7</a:t>
                      </a:r>
                      <a:endParaRPr lang="ar-AE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8</a:t>
                      </a:r>
                      <a:endParaRPr lang="ar-AE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1</a:t>
                      </a:r>
                      <a:endParaRPr lang="ar-AE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9</a:t>
                      </a:r>
                      <a:endParaRPr lang="ar-AE" sz="3600" dirty="0"/>
                    </a:p>
                  </a:txBody>
                  <a:tcPr/>
                </a:tc>
              </a:tr>
              <a:tr h="622852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35</a:t>
                      </a:r>
                      <a:endParaRPr lang="ar-AE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26</a:t>
                      </a:r>
                      <a:endParaRPr lang="ar-AE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18</a:t>
                      </a:r>
                      <a:endParaRPr lang="ar-AE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88</a:t>
                      </a:r>
                      <a:endParaRPr lang="ar-AE" sz="3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حبر 3"/>
              <p14:cNvContentPartPr/>
              <p14:nvPr/>
            </p14:nvContentPartPr>
            <p14:xfrm>
              <a:off x="1812960" y="2732400"/>
              <a:ext cx="1071720" cy="1330920"/>
            </p14:xfrm>
          </p:contentPart>
        </mc:Choice>
        <mc:Fallback>
          <p:pic>
            <p:nvPicPr>
              <p:cNvPr id="4" name="حبر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3600" y="2723040"/>
                <a:ext cx="1090440" cy="13496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22"/>
    </mc:Choice>
    <mc:Fallback>
      <p:transition spd="slow" advTm="50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2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وجة 8"/>
          <p:cNvSpPr/>
          <p:nvPr/>
        </p:nvSpPr>
        <p:spPr>
          <a:xfrm rot="10800000" flipH="1" flipV="1">
            <a:off x="1460310" y="559558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dirty="0"/>
              <a:t>الفصل </a:t>
            </a:r>
            <a:r>
              <a:rPr lang="ar-SA" sz="2800" dirty="0" smtClean="0"/>
              <a:t>التاسع                        </a:t>
            </a:r>
            <a:r>
              <a:rPr lang="ar-SA" sz="2800" dirty="0"/>
              <a:t>الدرس </a:t>
            </a:r>
            <a:r>
              <a:rPr lang="ar-SA" sz="2800" dirty="0" smtClean="0"/>
              <a:t>الاول             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796209" y="1857969"/>
            <a:ext cx="53068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/>
              <a:t>قارن الاعداد اكتب     ≥,</a:t>
            </a:r>
            <a:r>
              <a:rPr lang="ar-SA" sz="3200" dirty="0"/>
              <a:t> </a:t>
            </a:r>
            <a:r>
              <a:rPr lang="ar-SA" sz="3200" dirty="0" smtClean="0"/>
              <a:t>≤, =</a:t>
            </a:r>
            <a:endParaRPr lang="ar-AE" sz="32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265171" y="2358554"/>
            <a:ext cx="296119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 smtClean="0">
                <a:solidFill>
                  <a:srgbClr val="92D050"/>
                </a:solidFill>
              </a:rPr>
              <a:t>لنتذكر معا:</a:t>
            </a:r>
          </a:p>
          <a:p>
            <a:pPr algn="r"/>
            <a:r>
              <a:rPr lang="ar-SA" sz="2800" dirty="0" smtClean="0">
                <a:solidFill>
                  <a:srgbClr val="92D050"/>
                </a:solidFill>
              </a:rPr>
              <a:t>إشارة </a:t>
            </a:r>
            <a:r>
              <a:rPr lang="ar-SA" sz="2800" dirty="0">
                <a:solidFill>
                  <a:srgbClr val="92D050"/>
                </a:solidFill>
              </a:rPr>
              <a:t> </a:t>
            </a:r>
            <a:r>
              <a:rPr lang="ar-SA" sz="2800" dirty="0" smtClean="0">
                <a:solidFill>
                  <a:srgbClr val="92D050"/>
                </a:solidFill>
              </a:rPr>
              <a:t>≤تعني اكبر من</a:t>
            </a:r>
          </a:p>
          <a:p>
            <a:pPr algn="r"/>
            <a:r>
              <a:rPr lang="ar-SA" sz="2800" dirty="0" smtClean="0">
                <a:solidFill>
                  <a:srgbClr val="92D050"/>
                </a:solidFill>
              </a:rPr>
              <a:t>اشارة ≥تعني اصغر من</a:t>
            </a:r>
          </a:p>
          <a:p>
            <a:pPr algn="r"/>
            <a:r>
              <a:rPr lang="ar-SA" sz="2800" dirty="0" smtClean="0">
                <a:solidFill>
                  <a:srgbClr val="92D050"/>
                </a:solidFill>
              </a:rPr>
              <a:t>إشارة=تعني تساوي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endParaRPr lang="ar-AE" sz="2800" dirty="0">
              <a:solidFill>
                <a:srgbClr val="92D050"/>
              </a:solidFill>
            </a:endParaRPr>
          </a:p>
        </p:txBody>
      </p:sp>
      <p:sp>
        <p:nvSpPr>
          <p:cNvPr id="6" name="وسيلة شرح بيضاوية 5"/>
          <p:cNvSpPr/>
          <p:nvPr/>
        </p:nvSpPr>
        <p:spPr>
          <a:xfrm>
            <a:off x="2575561" y="3901440"/>
            <a:ext cx="5053538" cy="2669222"/>
          </a:xfrm>
          <a:prstGeom prst="wedgeEllipseCallou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2060"/>
                </a:solidFill>
              </a:rPr>
              <a:t>عند المقارنة ننظر الى منزلة المئات اذا تساوت ننظر الى منزلة العشرات واذا تساوت المئات والعشرات ننظر الى الاحاد ونضع الإشارة حسب العدد الاكبر</a:t>
            </a:r>
            <a:endParaRPr lang="ar-AE" sz="2400" dirty="0">
              <a:solidFill>
                <a:srgbClr val="002060"/>
              </a:solidFill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3265171" y="2240280"/>
            <a:ext cx="12496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69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88"/>
    </mc:Choice>
    <mc:Fallback>
      <p:transition spd="slow" advTm="44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2" grpId="0"/>
      <p:bldP spid="4" grpId="0"/>
      <p:bldP spid="6" grpId="0" animBg="1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929640" y="520206"/>
            <a:ext cx="7004259" cy="1220174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dirty="0"/>
              <a:t>الفصل </a:t>
            </a:r>
            <a:r>
              <a:rPr lang="ar-SA" sz="2800" dirty="0" smtClean="0"/>
              <a:t>التاسع                        </a:t>
            </a:r>
            <a:r>
              <a:rPr lang="ar-SA" sz="2800" dirty="0"/>
              <a:t>الدرس </a:t>
            </a:r>
            <a:r>
              <a:rPr lang="ar-SA" sz="2800" dirty="0" smtClean="0"/>
              <a:t>الثالث             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240280" y="1880039"/>
            <a:ext cx="596816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قارن بين كل عددين بوضع الإشارة المناسبة: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 smtClean="0"/>
              <a:t>521,........,542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 smtClean="0"/>
              <a:t>681,........,941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 smtClean="0"/>
              <a:t>835,.......,816</a:t>
            </a:r>
            <a:endParaRPr lang="ar-AE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324600" y="2159358"/>
            <a:ext cx="8202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≥</a:t>
            </a:r>
            <a:endParaRPr lang="ar-AE" sz="36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400342" y="2604473"/>
            <a:ext cx="8202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≥</a:t>
            </a:r>
            <a:endParaRPr lang="ar-AE" sz="3600" dirty="0"/>
          </a:p>
        </p:txBody>
      </p:sp>
      <p:sp>
        <p:nvSpPr>
          <p:cNvPr id="4" name="مربع نص 3"/>
          <p:cNvSpPr txBox="1"/>
          <p:nvPr/>
        </p:nvSpPr>
        <p:spPr>
          <a:xfrm rot="10800000">
            <a:off x="6199005" y="3141547"/>
            <a:ext cx="6114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≥</a:t>
            </a:r>
            <a:endParaRPr lang="ar-AE" sz="3200" dirty="0"/>
          </a:p>
        </p:txBody>
      </p:sp>
      <p:cxnSp>
        <p:nvCxnSpPr>
          <p:cNvPr id="8" name="رابط مستقيم 7"/>
          <p:cNvCxnSpPr>
            <a:stCxn id="6" idx="0"/>
          </p:cNvCxnSpPr>
          <p:nvPr/>
        </p:nvCxnSpPr>
        <p:spPr>
          <a:xfrm flipH="1">
            <a:off x="6810456" y="2604473"/>
            <a:ext cx="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6139896" y="2604473"/>
            <a:ext cx="8077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6247942" y="3044866"/>
            <a:ext cx="8077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>
            <a:off x="6247942" y="3518873"/>
            <a:ext cx="8077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43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813"/>
    </mc:Choice>
    <mc:Fallback>
      <p:transition spd="slow" advTm="98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2" grpId="0"/>
      <p:bldP spid="3" grpId="0"/>
      <p:bldP spid="6" grpId="0"/>
      <p:bldP spid="4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4842" y="1545292"/>
            <a:ext cx="623315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>
                <a:solidFill>
                  <a:srgbClr val="92D050"/>
                </a:solidFill>
              </a:rPr>
              <a:t>اكتب الاعداد بالترتيب من الأصغر الى الأكبر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225, 98, 87, 309,                        .......,.........,........,..........</a:t>
            </a:r>
          </a:p>
          <a:p>
            <a:pPr algn="r" rtl="1"/>
            <a:r>
              <a:rPr lang="ar-SA" sz="2400" dirty="0" smtClean="0"/>
              <a:t>470,417,428,459,                       ........,..........,........,.........</a:t>
            </a:r>
          </a:p>
          <a:p>
            <a:pPr algn="r" rtl="1"/>
            <a:r>
              <a:rPr lang="ar-SA" sz="2400" dirty="0" smtClean="0"/>
              <a:t>518, 377, 801, 495,                      ......,........,.........,........</a:t>
            </a:r>
          </a:p>
          <a:p>
            <a:pPr algn="r" rtl="1"/>
            <a:r>
              <a:rPr lang="ar-SA" sz="2400" dirty="0" smtClean="0"/>
              <a:t>350  , 96, 606, 428,                       .......,........,.........,........</a:t>
            </a:r>
          </a:p>
        </p:txBody>
      </p:sp>
      <p:sp>
        <p:nvSpPr>
          <p:cNvPr id="4" name="تمرير أفقي 3"/>
          <p:cNvSpPr/>
          <p:nvPr/>
        </p:nvSpPr>
        <p:spPr>
          <a:xfrm rot="10800000" flipH="1" flipV="1">
            <a:off x="1082040" y="487680"/>
            <a:ext cx="7025639" cy="1057611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التاسع                    </a:t>
            </a:r>
            <a:r>
              <a:rPr lang="ar-SY" sz="3600" dirty="0"/>
              <a:t> </a:t>
            </a:r>
            <a:r>
              <a:rPr lang="ar-SA" sz="3600" dirty="0"/>
              <a:t> الدرس ال</a:t>
            </a:r>
            <a:r>
              <a:rPr lang="ar-AE" sz="3600" dirty="0"/>
              <a:t>ثالث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حبر 1"/>
              <p14:cNvContentPartPr/>
              <p14:nvPr/>
            </p14:nvContentPartPr>
            <p14:xfrm>
              <a:off x="4714920" y="3053880"/>
              <a:ext cx="1384560" cy="518400"/>
            </p14:xfrm>
          </p:contentPart>
        </mc:Choice>
        <mc:Fallback>
          <p:pic>
            <p:nvPicPr>
              <p:cNvPr id="2" name="حبر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5560" y="3044520"/>
                <a:ext cx="1403280" cy="537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15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96"/>
    </mc:Choice>
    <mc:Fallback>
      <p:transition spd="slow" advTm="17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17"/>
    </mc:Choice>
    <mc:Fallback>
      <p:transition spd="slow" advTm="25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2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3.5|1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31.1|29.8|3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686</TotalTime>
  <Words>223</Words>
  <Application>Microsoft Office PowerPoint</Application>
  <PresentationFormat>عرض على الشاشة (3:4)‏</PresentationFormat>
  <Paragraphs>67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81</cp:revision>
  <dcterms:created xsi:type="dcterms:W3CDTF">2020-05-02T02:36:07Z</dcterms:created>
  <dcterms:modified xsi:type="dcterms:W3CDTF">2020-06-01T08:47:33Z</dcterms:modified>
</cp:coreProperties>
</file>