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39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7336" y="4539048"/>
            <a:ext cx="4364610" cy="1861752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ar-SA" sz="32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الصّف</a:t>
            </a:r>
            <a:r>
              <a:rPr lang="ar-SA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: الثالث </a:t>
            </a:r>
            <a:br>
              <a:rPr lang="ar-SA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32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المادة</a:t>
            </a:r>
            <a:r>
              <a:rPr lang="ar-SA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: لغة عربيّة </a:t>
            </a:r>
            <a:br>
              <a:rPr lang="ar-SA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32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قراءة </a:t>
            </a:r>
            <a:r>
              <a:rPr lang="ar-SA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SA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32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</a:t>
            </a:r>
            <a:r>
              <a:rPr lang="ar-SA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: </a:t>
            </a:r>
            <a:r>
              <a:rPr lang="ar-SA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الحكيم والفلاّحون الثلاثة   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عنصر نائب للمحتوى 139">
            <a:extLst>
              <a:ext uri="{FF2B5EF4-FFF2-40B4-BE49-F238E27FC236}">
                <a16:creationId xmlns:a16="http://schemas.microsoft.com/office/drawing/2014/main" id="{28C77ACF-0E8B-42B8-A949-F3C6CA5AB8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10032" y="1548198"/>
            <a:ext cx="5531411" cy="592394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34CBFE1C-E3C5-4603-9D62-526B5E2A6A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0615" y="535136"/>
            <a:ext cx="2956816" cy="853514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BD8D160C-6CB4-43E8-BC9B-09EC83932F61}"/>
              </a:ext>
            </a:extLst>
          </p:cNvPr>
          <p:cNvSpPr/>
          <p:nvPr/>
        </p:nvSpPr>
        <p:spPr>
          <a:xfrm>
            <a:off x="1913641" y="2205872"/>
            <a:ext cx="5234233" cy="2463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Low" rtl="1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ar-KW" sz="24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أن </a:t>
            </a:r>
            <a:r>
              <a:rPr lang="ar-SA" sz="24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ت</a:t>
            </a:r>
            <a:r>
              <a:rPr lang="ar-KW" sz="24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قرأ  الدّرس قراءة سليمة معبّرة</a:t>
            </a:r>
            <a:endParaRPr lang="en-US" dirty="0"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marL="342900" lvl="0" indent="-342900" algn="justLow" rtl="1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ar-KW" sz="24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أن </a:t>
            </a:r>
            <a:r>
              <a:rPr lang="ar-SA" sz="24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ت</a:t>
            </a:r>
            <a:r>
              <a:rPr lang="ar-KW" sz="24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شرح المفردات الجديدة في النصّ </a:t>
            </a:r>
            <a:endParaRPr lang="en-US" dirty="0"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marL="342900" lvl="0" indent="-342900" algn="justLow" rtl="1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ar-KW" sz="24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أن </a:t>
            </a:r>
            <a:r>
              <a:rPr lang="ar-SA" sz="24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ت</a:t>
            </a:r>
            <a:r>
              <a:rPr lang="ar-KW" sz="24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حدّد  مرادف بعض الكلمات اعتماداً على النصّ</a:t>
            </a:r>
            <a:endParaRPr lang="en-US" dirty="0"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marL="342900" lvl="0" indent="-342900" algn="justLow" rtl="1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ar-KW" sz="24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أن </a:t>
            </a:r>
            <a:r>
              <a:rPr lang="ar-SA" sz="24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ت</a:t>
            </a:r>
            <a:r>
              <a:rPr lang="ar-KW" sz="24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صيغ جملاً و تراكيب وفق نمطٍ معيّنٍ  .</a:t>
            </a:r>
            <a:endParaRPr lang="en-US" dirty="0"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marL="342900" lvl="0" indent="-342900" algn="justLow" rtl="1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ar-KW" sz="24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أن </a:t>
            </a:r>
            <a:r>
              <a:rPr lang="ar-SA" sz="24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ت</a:t>
            </a:r>
            <a:r>
              <a:rPr lang="ar-KW" sz="24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حدّد  الفكرة العامة للنصّ </a:t>
            </a:r>
            <a:endParaRPr lang="en-US" dirty="0"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marL="342900" lvl="0" indent="-342900" algn="justLow" rtl="1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ar-KW" sz="24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أن </a:t>
            </a:r>
            <a:r>
              <a:rPr lang="ar-SA" sz="24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ت</a:t>
            </a:r>
            <a:r>
              <a:rPr lang="ar-KW" sz="24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بدي رأي</a:t>
            </a:r>
            <a:r>
              <a:rPr lang="ar-SA" sz="24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ك</a:t>
            </a:r>
            <a:r>
              <a:rPr lang="ar-KW" sz="24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 في كيفية المحافظة على سلامة العين  .</a:t>
            </a:r>
            <a:endParaRPr lang="en-US" dirty="0"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05749E1B-7BAA-4149-BDEB-BCE8E50DE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9501" y="673515"/>
            <a:ext cx="5972689" cy="40975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E1D8F691-4B39-435B-9C41-4C27BE48353B}"/>
              </a:ext>
            </a:extLst>
          </p:cNvPr>
          <p:cNvSpPr/>
          <p:nvPr/>
        </p:nvSpPr>
        <p:spPr>
          <a:xfrm>
            <a:off x="1198775" y="522474"/>
            <a:ext cx="6645897" cy="4557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KW" sz="2000" b="1" dirty="0"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والآن عزيزي التلميذ تعال نقرأُ الفِقرَةَ الآتية :</a:t>
            </a:r>
            <a:endParaRPr lang="en-US" sz="1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KW" sz="2000" b="1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فكّرَ الحكيمُ بأحوالِ الفلاّحين وقال للثالث ِ : لديّ حلٌّ يُغنيكَ , أرسلْ بطلبِ جاريكَ الفلاّحين ِالفقيرين 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KW" sz="2000" b="1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اجتمع الفلاّحون الثّلاثةُ , وراحَ الحكيمُ يُحدّثهم قائلاً : بإمكانكم أن تصبحوا أغنياءَ , ولكنْ شرط أن تتعاونوا وتُخلصوا في العملِ , فلا ينوي أحدُكم الّشرّ  لأخيه بل يبادلهُ المحبةَ والوفاءَ 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KW" sz="2000" b="1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قالوا : سيكونُ ذلك , ولكنْ ما الطريقةُ لنصبحَ اغنياءَ؟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KW" sz="2000" b="1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قالَ : البقرةُ تحرثُ الأرضَ , والبئرُ تسقيها , وانتم الثّلاثةُ وعِيالُكمُْ تعملون في الأرضِ وتعيشون َ من خيراتِها 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KW" sz="2000" b="1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سُرّ الفلاّحون بذلك , فقالَ الثّالثُ لزوجتهِ : اذهبي وادْعي جارَتيْكِ لِحضورِ  الاجتماعِ , فاجتمعوا وخطّطوا ووزّعوا العملَ فيما بينهم , وصنعوا ناعورةً لِرَفعِ الماءِ من البترِ , وما هي إلا سنواتٌ قليلةٌ حتّى تبدّلتْ حالُ الأُسَرِ الثّلاثِ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>
            <a:extLst>
              <a:ext uri="{FF2B5EF4-FFF2-40B4-BE49-F238E27FC236}">
                <a16:creationId xmlns:a16="http://schemas.microsoft.com/office/drawing/2014/main" id="{3B64CB33-5FB7-401C-9E7C-5411B7FD9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3720" y="848498"/>
            <a:ext cx="3229232" cy="63504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>
            <a:norm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شرح المفردات الجديدة في النصّ :</a:t>
            </a: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94701441-8FE1-4861-9F09-6F98C8B1BFBC}"/>
              </a:ext>
            </a:extLst>
          </p:cNvPr>
          <p:cNvSpPr/>
          <p:nvPr/>
        </p:nvSpPr>
        <p:spPr>
          <a:xfrm>
            <a:off x="3196366" y="1919620"/>
            <a:ext cx="3277386" cy="150938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r" defTabSz="914400" rtl="1">
              <a:spcAft>
                <a:spcPts val="600"/>
              </a:spcAft>
              <a:defRPr/>
            </a:pPr>
            <a:r>
              <a:rPr lang="ar-SA" sz="2400" dirty="0">
                <a:solidFill>
                  <a:schemeClr val="tx1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لديّ </a:t>
            </a:r>
            <a:r>
              <a:rPr lang="ar-SA" sz="2400" dirty="0">
                <a:solidFill>
                  <a:srgbClr val="FF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: عندي</a:t>
            </a:r>
          </a:p>
          <a:p>
            <a:pPr lvl="0" algn="r" defTabSz="914400" rtl="1">
              <a:spcAft>
                <a:spcPts val="600"/>
              </a:spcAft>
              <a:defRPr/>
            </a:pPr>
            <a:r>
              <a:rPr lang="ar-SA" sz="2400" dirty="0">
                <a:solidFill>
                  <a:srgbClr val="FF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SA" sz="2400" dirty="0">
                <a:solidFill>
                  <a:schemeClr val="tx1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وعِيالُكُمْ</a:t>
            </a:r>
            <a:r>
              <a:rPr lang="ar-SA" sz="2400" dirty="0">
                <a:solidFill>
                  <a:srgbClr val="FF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 : أبناؤكم 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7">
            <a:extLst>
              <a:ext uri="{FF2B5EF4-FFF2-40B4-BE49-F238E27FC236}">
                <a16:creationId xmlns:a16="http://schemas.microsoft.com/office/drawing/2014/main" id="{DEB61BEC-8F8E-493E-BFAF-212A93B92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9838" y="2290119"/>
            <a:ext cx="2496064" cy="62680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الفِكرُ الفرعيّةُ في النصّ :</a:t>
            </a:r>
          </a:p>
        </p:txBody>
      </p:sp>
      <p:sp>
        <p:nvSpPr>
          <p:cNvPr id="7" name="فقاعة الكلام: مستطيلة مستديرة الزوايا 6">
            <a:extLst>
              <a:ext uri="{FF2B5EF4-FFF2-40B4-BE49-F238E27FC236}">
                <a16:creationId xmlns:a16="http://schemas.microsoft.com/office/drawing/2014/main" id="{C69CBBFC-31B0-4EB5-9D29-F08100BFBB34}"/>
              </a:ext>
            </a:extLst>
          </p:cNvPr>
          <p:cNvSpPr/>
          <p:nvPr/>
        </p:nvSpPr>
        <p:spPr>
          <a:xfrm>
            <a:off x="6102935" y="538102"/>
            <a:ext cx="2331720" cy="586740"/>
          </a:xfrm>
          <a:prstGeom prst="wedgeRoundRectCallou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Arial" panose="020B0604020202020204" pitchFamily="34" charset="0"/>
              </a:rPr>
              <a:t>الفكرة الرئيسة في النص ّ: 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968847BA-A145-4A1D-82C4-0DC7D77E80E2}"/>
              </a:ext>
            </a:extLst>
          </p:cNvPr>
          <p:cNvSpPr/>
          <p:nvPr/>
        </p:nvSpPr>
        <p:spPr>
          <a:xfrm>
            <a:off x="3780148" y="1399586"/>
            <a:ext cx="3121581" cy="525780"/>
          </a:xfrm>
          <a:prstGeom prst="roundRect">
            <a:avLst/>
          </a:prstGeom>
          <a:solidFill>
            <a:srgbClr val="70AD47">
              <a:alpha val="50000"/>
            </a:srgbClr>
          </a:solidFill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r" defTabSz="914400" rtl="1">
              <a:lnSpc>
                <a:spcPct val="107000"/>
              </a:lnSpc>
              <a:spcAft>
                <a:spcPts val="800"/>
              </a:spcAft>
              <a:defRPr/>
            </a:pPr>
            <a:r>
              <a:rPr lang="ar-SA" sz="2000" b="1" kern="0" dirty="0">
                <a:solidFill>
                  <a:srgbClr val="7030A0"/>
                </a:solidFill>
                <a:ea typeface="Times New Roman" panose="02020603050405020304" pitchFamily="18" charset="0"/>
              </a:rPr>
              <a:t>المحبّةُ والوفاءُ تصنعُ المستحيل</a:t>
            </a:r>
            <a:endParaRPr lang="en-US" sz="1400" b="1" kern="0" dirty="0">
              <a:solidFill>
                <a:srgbClr val="7030A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A85FE815-7A63-4E20-AEBA-47BC170538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23832"/>
              </p:ext>
            </p:extLst>
          </p:nvPr>
        </p:nvGraphicFramePr>
        <p:xfrm>
          <a:off x="2724346" y="3355942"/>
          <a:ext cx="4290504" cy="1272619"/>
        </p:xfrm>
        <a:graphic>
          <a:graphicData uri="http://schemas.openxmlformats.org/drawingml/2006/table">
            <a:tbl>
              <a:tblPr/>
              <a:tblGrid>
                <a:gridCol w="4290504">
                  <a:extLst>
                    <a:ext uri="{9D8B030D-6E8A-4147-A177-3AD203B41FA5}">
                      <a16:colId xmlns:a16="http://schemas.microsoft.com/office/drawing/2014/main" val="532248871"/>
                    </a:ext>
                  </a:extLst>
                </a:gridCol>
              </a:tblGrid>
              <a:tr h="1272619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1800" b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الفكرة الأولى  :</a:t>
                      </a:r>
                      <a:r>
                        <a:rPr lang="ar-SA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SA" sz="1800" b="1" dirty="0">
                          <a:solidFill>
                            <a:srgbClr val="38562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توزيعُ العملِ على الفلاحين الثلاثة  .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1800" b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الفكرة الثانية :</a:t>
                      </a:r>
                      <a:r>
                        <a:rPr lang="ar-SA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SA" sz="1800" b="1" dirty="0">
                          <a:solidFill>
                            <a:srgbClr val="38562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فرحُ الفلاحين بثمارِ تعاونِهم ومحبّتِهم  </a:t>
                      </a:r>
                      <a:r>
                        <a:rPr lang="ar-SA" sz="1400" b="1" dirty="0">
                          <a:solidFill>
                            <a:srgbClr val="38562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03445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596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9" grpId="0" animBg="1"/>
    </p:bld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166</TotalTime>
  <Words>227</Words>
  <Application>Microsoft Office PowerPoint</Application>
  <PresentationFormat>On-screen Show (4:3)</PresentationFormat>
  <Paragraphs>22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Sakkal Majalla</vt:lpstr>
      <vt:lpstr>Simplified Arabic</vt:lpstr>
      <vt:lpstr>Times New Roman</vt:lpstr>
      <vt:lpstr>Traditional Arabic</vt:lpstr>
      <vt:lpstr>school</vt:lpstr>
      <vt:lpstr>الصّف : الثالث  المادة : لغة عربيّة  قراءة  الموضوع : الحكيم والفلاّحون الثلاثة     </vt:lpstr>
      <vt:lpstr>PowerPoint Presentation</vt:lpstr>
      <vt:lpstr>PowerPoint Presentation</vt:lpstr>
      <vt:lpstr>PowerPoint Presentation</vt:lpstr>
      <vt:lpstr>شرح المفردات الجديدة في النصّ :</vt:lpstr>
      <vt:lpstr>الفِكرُ الفرعيّةُ في النصّ 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ابو محمد</cp:lastModifiedBy>
  <cp:revision>32</cp:revision>
  <dcterms:created xsi:type="dcterms:W3CDTF">2020-05-02T02:36:07Z</dcterms:created>
  <dcterms:modified xsi:type="dcterms:W3CDTF">2020-05-28T07:15:46Z</dcterms:modified>
</cp:coreProperties>
</file>