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da.abodi@gmail.com" initials="r" lastIdx="1" clrIdx="0">
    <p:extLst>
      <p:ext uri="{19B8F6BF-5375-455C-9EA6-DF929625EA0E}">
        <p15:presenceInfo xmlns:p15="http://schemas.microsoft.com/office/powerpoint/2012/main" userId="cbd569ccaa1964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22" autoAdjust="0"/>
  </p:normalViewPr>
  <p:slideViewPr>
    <p:cSldViewPr snapToGrid="0" snapToObject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/>
              <a:t>الديك الطائر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978" y="569626"/>
            <a:ext cx="8229600" cy="64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ar-SY" sz="2000" b="1" dirty="0"/>
            </a:br>
            <a:r>
              <a:rPr lang="ar-SY" sz="2400" b="1" dirty="0"/>
              <a:t>أعزائي الطلاب هدفنا في هذا الدرسِ أن تقرؤوا الدرس قراءة صحيحة سليمة معبرة</a:t>
            </a:r>
            <a:br>
              <a:rPr lang="ar-SY" sz="2800" dirty="0">
                <a:cs typeface="Akhbar MT" pitchFamily="2" charset="-78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spcBef>
                <a:spcPct val="0"/>
              </a:spcBef>
              <a:buNone/>
            </a:pPr>
            <a:r>
              <a:rPr lang="ar-SY" dirty="0"/>
              <a:t>  بدايةً يجب أن تعلموا يا طلابي الأعزاء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ar-SY" dirty="0"/>
              <a:t> أن ذلك الخيط الرفيع الذي يفصل بين الثقة بالنفس والغرور عليكم أن تروه دائماً ولا تجعلوه يغيب عن ناظريكم أبداً 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ar-SY" dirty="0"/>
              <a:t>  وذلك لأن الغرور قد يؤدي بالمرء إلى الهلاك. 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endParaRPr lang="en-US" dirty="0"/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7C2CDB4D-9D1A-4F7C-8E8B-0EE87C138102}"/>
              </a:ext>
            </a:extLst>
          </p:cNvPr>
          <p:cNvSpPr/>
          <p:nvPr/>
        </p:nvSpPr>
        <p:spPr>
          <a:xfrm>
            <a:off x="2578308" y="3863181"/>
            <a:ext cx="4409398" cy="1489855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تعالوا معي لنقرأ المقطع الأول من درس الديك الطائر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9A0FB84-AA16-4A2F-BD11-2A2809C77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897" y="4656406"/>
            <a:ext cx="2974836" cy="1655259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C9DD90C-842F-43A1-AC48-993693FB4528}"/>
              </a:ext>
            </a:extLst>
          </p:cNvPr>
          <p:cNvSpPr txBox="1"/>
          <p:nvPr/>
        </p:nvSpPr>
        <p:spPr>
          <a:xfrm>
            <a:off x="517358" y="2671011"/>
            <a:ext cx="7519737" cy="19082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dirty="0"/>
              <a:t>كانَ في قديمِ الزَّمانِ ديكٌ يَطيرُ بِشَكلٍ أفضلَ من جَميعِ الطُّيورِ، وحازَ المَركَزَ الأوّلَ في الطَّيرانِ،</a:t>
            </a:r>
          </a:p>
          <a:p>
            <a:pPr algn="r"/>
            <a:r>
              <a:rPr lang="ar-SY" sz="2000" dirty="0"/>
              <a:t>وحَصلَ على جائزةٍ كبيرةٍ، والجائزةُ عُرفٌ أحمرُ. يومَها صاحَ الدّيكُ مُنشداً لحنَ الانتصارِ:</a:t>
            </a:r>
          </a:p>
          <a:p>
            <a:pPr algn="r"/>
            <a:r>
              <a:rPr lang="ar-SY" sz="2000" dirty="0"/>
              <a:t>كوكو... كوكو. لا أحدَ يستطيعُ الطيرانَ والتَّحليقَ أحسنَ مِنِّي، ومشَى فَخوراً </a:t>
            </a:r>
            <a:r>
              <a:rPr lang="ar-SY" sz="2000" dirty="0" err="1"/>
              <a:t>نافِشاً</a:t>
            </a:r>
            <a:r>
              <a:rPr lang="ar-SY" sz="2000" dirty="0"/>
              <a:t> ريشَهُ الجميلَ الملوّنَ فَرِحاً بِعُرْفِهِ الأحمرِ بعدَ انتصارِهِ العظيمِ.</a:t>
            </a:r>
          </a:p>
          <a:p>
            <a:pPr algn="r"/>
            <a:r>
              <a:rPr lang="ar-SY" sz="2000" dirty="0"/>
              <a:t>و أصبَحَ يَقضي نَهارَهُ ولَيلَهُ يتحدَّثُ عن بطولاتِهِ، ويأكُلُ ويَشْرَبُ كثيراً ولا يتدرَّبُ على</a:t>
            </a:r>
          </a:p>
          <a:p>
            <a:pPr algn="r"/>
            <a:r>
              <a:rPr lang="ar-SY" sz="2000" dirty="0"/>
              <a:t>الطيران ِ ، فازدادَ وَزْنُهُ يَوماً بعدَ يَوم.</a:t>
            </a:r>
          </a:p>
        </p:txBody>
      </p:sp>
      <p:sp>
        <p:nvSpPr>
          <p:cNvPr id="9" name="عنصر نائب للمحتوى 8">
            <a:extLst>
              <a:ext uri="{FF2B5EF4-FFF2-40B4-BE49-F238E27FC236}">
                <a16:creationId xmlns:a16="http://schemas.microsoft.com/office/drawing/2014/main" id="{BD1D8A9E-1B5F-4EF2-BBB6-6F441E509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5C4CF01-F733-42C1-B05C-D6AA52C16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11" y="546335"/>
            <a:ext cx="7712242" cy="20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9ED0384-3DA9-41D8-9117-FABDE34AA8FC}"/>
              </a:ext>
            </a:extLst>
          </p:cNvPr>
          <p:cNvSpPr txBox="1"/>
          <p:nvPr/>
        </p:nvSpPr>
        <p:spPr>
          <a:xfrm>
            <a:off x="553453" y="637674"/>
            <a:ext cx="7555831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2000" dirty="0"/>
              <a:t>وفي يومٍ زارَتهُ حَمامةٌ وقالَت لَهُ: أَيُّها الدّيكُ، البارحةَ رَأَيتُ صقراً يطيرُ على ارتفاعٍ شاهقٍ..</a:t>
            </a:r>
          </a:p>
          <a:p>
            <a:pPr algn="r"/>
            <a:r>
              <a:rPr lang="ar-SY" sz="2000" dirty="0"/>
              <a:t>هَزَّ رَأسهُ غيرَ مُصدّقٍ ما تقولُهُ الحَمامةُ. وفي يومٍ آخرَ دخَلَ عليهِ العَقعَقُ على عَجَلٍ وقالَ: هَل تَعْلَمُ أنَّ الغُرابَ الأسودَ قد حَطَّمَ رَقمَكَ القِيَاسيَّ في الطَّيرانِ والتَّحليقِ؟</a:t>
            </a:r>
          </a:p>
          <a:p>
            <a:pPr algn="r"/>
            <a:r>
              <a:rPr lang="ar-SY" sz="2000" dirty="0"/>
              <a:t>قال مدهوشاً: ماذا؟! هَلْ هذا صحيحٌ؟ قالَ العَقعَقُ: أُقسمُ على ذلكَ، فقالَ الدّيكُ والقَلَقُ ظاهِرٌ</a:t>
            </a:r>
          </a:p>
          <a:p>
            <a:pPr algn="r"/>
            <a:r>
              <a:rPr lang="ar-SY" sz="2000" dirty="0"/>
              <a:t>عليهِ: حَسَناً. انتَظِر، وستَرى كيفَ سأتحدَّاهمُ جَميعاً صباحَ الغَد.</a:t>
            </a:r>
          </a:p>
          <a:p>
            <a:pPr algn="r"/>
            <a:r>
              <a:rPr lang="ar-SY" dirty="0"/>
              <a:t>وفي فَجرِ اليَومِ التّالي تّجمعَت أَسرابُ الطّيورِ في المَرجِ، ولمّا قارَبَ الوقتُ مُنتصفَ النَّهارِ وصلَ</a:t>
            </a:r>
          </a:p>
          <a:p>
            <a:pPr algn="r"/>
            <a:r>
              <a:rPr lang="ar-SY" dirty="0"/>
              <a:t>الدّيكُ مُختالاً بعُرفِهِ الأحمَرِ، وصاحَ مُبتهِجاً. ومَدَّ جَناحَيْهِ، ثمَّ طارَ قليلاً، ولكنَّهُ سقطَ على الأرض</a:t>
            </a:r>
          </a:p>
          <a:p>
            <a:pPr algn="r"/>
            <a:r>
              <a:rPr lang="ar-SY" sz="2000" dirty="0"/>
              <a:t>معَ أنَّهُ لمْ يَرتفِعْ أكثرَ من ثَلاثةِ أقدامٍ.. لقدْ كانَ ثَقيلاً وسميناً.</a:t>
            </a:r>
          </a:p>
          <a:p>
            <a:pPr algn="r"/>
            <a:r>
              <a:rPr lang="ar-SY" sz="2000" dirty="0"/>
              <a:t>ولكنَّهُ استَجمَعَ قُواهُ ثانيةً، وبِصعوبةٍ ارتفعَ عنِ الأرضِ ستّةَ  أَقدامٍ وسقَطَ مَرّةً ثانيةً، وانفجَرَ الجَميعُ ضاحِكينَ ها...ها...ها، ثُمّ عادوا إلى بُيوتِهم.. ارْتَبَكَ كثيراً، وابتَعَدَ خَجِلاً مِنَ الجَميعِ</a:t>
            </a:r>
          </a:p>
          <a:p>
            <a:pPr algn="r"/>
            <a:r>
              <a:rPr lang="ar-SY" dirty="0"/>
              <a:t>وأصواتُ الضحِكِ تَرِنُّ في أُذُنَيْه. </a:t>
            </a:r>
            <a:r>
              <a:rPr lang="ar-SY"/>
              <a:t>ومنذُ </a:t>
            </a:r>
            <a:r>
              <a:rPr lang="ar-SY" dirty="0"/>
              <a:t>ذلكَ الوَقتِ لمْ يَستطِعْ أيُّ ديكٍ أنْ يَطيرَ عالياً، ومازالَ العُرفُ</a:t>
            </a:r>
          </a:p>
          <a:p>
            <a:pPr algn="r"/>
            <a:r>
              <a:rPr lang="ar-SY" sz="2000" dirty="0"/>
              <a:t>الأحمرُ فوقَ رأسهِ ثابتاً وظَلّتْ مِشْيَتُهُ المُتكبِّرةُ ووَجهُهُ القِرْمِزِيُّ دَلالةً على الخَجَل.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917B3F20-E3AA-465A-A2C6-54C4397A94B8}"/>
              </a:ext>
            </a:extLst>
          </p:cNvPr>
          <p:cNvSpPr/>
          <p:nvPr/>
        </p:nvSpPr>
        <p:spPr>
          <a:xfrm>
            <a:off x="2923674" y="4608094"/>
            <a:ext cx="4511842" cy="143175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ar-SY" sz="2000" b="1" dirty="0">
                <a:solidFill>
                  <a:schemeClr val="tx1"/>
                </a:solidFill>
              </a:rPr>
              <a:t>المفردات الجديدة :</a:t>
            </a:r>
          </a:p>
          <a:p>
            <a:pPr algn="ctr">
              <a:lnSpc>
                <a:spcPct val="200000"/>
              </a:lnSpc>
            </a:pPr>
            <a:r>
              <a:rPr lang="ar-SY" sz="2000" b="1" dirty="0">
                <a:solidFill>
                  <a:schemeClr val="tx1"/>
                </a:solidFill>
              </a:rPr>
              <a:t>العقعق : طائر صغير         مختالاً : متباهياً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666"/>
            <a:ext cx="8072203" cy="90797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800" dirty="0"/>
              <a:t>بعد أن قرأنا النص تعالوا لنحل معاً  الأسئلة المتعلقة بهذا النصِ 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806" y="1417638"/>
            <a:ext cx="3814994" cy="4708525"/>
          </a:xfrm>
        </p:spPr>
        <p:txBody>
          <a:bodyPr/>
          <a:lstStyle/>
          <a:p>
            <a:pPr marL="0" indent="0" algn="r">
              <a:lnSpc>
                <a:spcPct val="110000"/>
              </a:lnSpc>
              <a:buNone/>
            </a:pPr>
            <a:r>
              <a:rPr lang="ar-SY" sz="2400" b="1" dirty="0"/>
              <a:t>ما اسم الطائر الذي فاز في مباراة الطيران ؟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ar-SY" dirty="0"/>
              <a:t>1-  الببغاء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ar-SY" dirty="0"/>
              <a:t>2- الديك  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ar-SY" dirty="0"/>
              <a:t>3- الصقر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E10AD55-7471-4D8A-B044-5E5CA4C4F0BA}"/>
              </a:ext>
            </a:extLst>
          </p:cNvPr>
          <p:cNvSpPr txBox="1"/>
          <p:nvPr/>
        </p:nvSpPr>
        <p:spPr>
          <a:xfrm>
            <a:off x="644578" y="1498806"/>
            <a:ext cx="3627618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2400" b="1" dirty="0"/>
              <a:t>اختر من المقطع الأول ما يأتي :</a:t>
            </a:r>
            <a:endParaRPr lang="en-US" sz="2400" b="1" dirty="0"/>
          </a:p>
          <a:p>
            <a:pPr algn="r"/>
            <a:endParaRPr lang="ar-SY" sz="2000" dirty="0"/>
          </a:p>
          <a:p>
            <a:pPr algn="r"/>
            <a:r>
              <a:rPr lang="ar-SY" sz="2400" dirty="0"/>
              <a:t>1- مفرد ( جوائز ) :</a:t>
            </a:r>
          </a:p>
          <a:p>
            <a:endParaRPr lang="ar-SY" sz="2400" dirty="0"/>
          </a:p>
          <a:p>
            <a:pPr algn="r"/>
            <a:r>
              <a:rPr lang="ar-SY" sz="2400" dirty="0"/>
              <a:t>2- ضد كلمة ( متواضعاً ):</a:t>
            </a:r>
          </a:p>
          <a:p>
            <a:pPr algn="r"/>
            <a:endParaRPr lang="ar-SY" sz="2400" dirty="0"/>
          </a:p>
          <a:p>
            <a:pPr algn="r"/>
            <a:r>
              <a:rPr lang="ar-SY" sz="2400" dirty="0"/>
              <a:t>3-  جمع كلمة ( طير ) :</a:t>
            </a:r>
          </a:p>
        </p:txBody>
      </p:sp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A8330468-C98C-43B2-B019-563030D5D1E7}"/>
              </a:ext>
            </a:extLst>
          </p:cNvPr>
          <p:cNvSpPr/>
          <p:nvPr/>
        </p:nvSpPr>
        <p:spPr>
          <a:xfrm>
            <a:off x="625837" y="2002041"/>
            <a:ext cx="1221699" cy="633334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جائزة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id="{02A8F990-58A0-4BD0-8FB7-5AA551F08772}"/>
              </a:ext>
            </a:extLst>
          </p:cNvPr>
          <p:cNvSpPr/>
          <p:nvPr/>
        </p:nvSpPr>
        <p:spPr>
          <a:xfrm>
            <a:off x="457199" y="2821899"/>
            <a:ext cx="1139252" cy="633334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فخوراً</a:t>
            </a:r>
          </a:p>
        </p:txBody>
      </p:sp>
      <p:sp>
        <p:nvSpPr>
          <p:cNvPr id="7" name="فقاعة التفكير: على شكل سحابة 6">
            <a:extLst>
              <a:ext uri="{FF2B5EF4-FFF2-40B4-BE49-F238E27FC236}">
                <a16:creationId xmlns:a16="http://schemas.microsoft.com/office/drawing/2014/main" id="{8C870CA7-EA94-4125-84B1-9AE0CB45B0B6}"/>
              </a:ext>
            </a:extLst>
          </p:cNvPr>
          <p:cNvSpPr/>
          <p:nvPr/>
        </p:nvSpPr>
        <p:spPr>
          <a:xfrm>
            <a:off x="457199" y="3641757"/>
            <a:ext cx="1139252" cy="633334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طيور</a:t>
            </a:r>
          </a:p>
        </p:txBody>
      </p:sp>
      <p:sp>
        <p:nvSpPr>
          <p:cNvPr id="8" name="فقاعة التفكير: على شكل سحابة 7">
            <a:extLst>
              <a:ext uri="{FF2B5EF4-FFF2-40B4-BE49-F238E27FC236}">
                <a16:creationId xmlns:a16="http://schemas.microsoft.com/office/drawing/2014/main" id="{CADBB96E-DA50-446D-8AC7-8795F79EDB80}"/>
              </a:ext>
            </a:extLst>
          </p:cNvPr>
          <p:cNvSpPr/>
          <p:nvPr/>
        </p:nvSpPr>
        <p:spPr>
          <a:xfrm>
            <a:off x="5816184" y="2876238"/>
            <a:ext cx="1199213" cy="633334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صح</a:t>
            </a:r>
            <a:endParaRPr lang="ar-SY" b="1" dirty="0">
              <a:solidFill>
                <a:schemeClr val="tx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D91E42F-7871-4211-963A-5CCB31355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870" y="4155563"/>
            <a:ext cx="2279831" cy="221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636"/>
            <a:ext cx="8072203" cy="86300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800" dirty="0"/>
              <a:t>والآن يا أعزائي لو كنتم مكان الديك وأحرزتم المركز</a:t>
            </a:r>
            <a:br>
              <a:rPr lang="ar-SY" sz="2800" dirty="0"/>
            </a:br>
            <a:r>
              <a:rPr lang="ar-SY" sz="2800" dirty="0"/>
              <a:t> الأول , فما العمل الذي ستقومون به ؟ ولماذا ؟</a:t>
            </a:r>
            <a:endParaRPr lang="en-US" sz="2800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8899C17-9DFA-476A-8F65-0BA0E4814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6694" y="1417638"/>
            <a:ext cx="4107305" cy="5440362"/>
          </a:xfr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BBE64C4-9D5E-4C32-9F3B-271EA8054C71}"/>
              </a:ext>
            </a:extLst>
          </p:cNvPr>
          <p:cNvSpPr txBox="1"/>
          <p:nvPr/>
        </p:nvSpPr>
        <p:spPr>
          <a:xfrm>
            <a:off x="457200" y="1663908"/>
            <a:ext cx="4549515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2800" b="1" dirty="0"/>
              <a:t>بالتأكيد سيكون جوابكم :</a:t>
            </a:r>
          </a:p>
          <a:p>
            <a:pPr algn="r"/>
            <a:r>
              <a:rPr lang="ar-SY" sz="2800" b="1" dirty="0"/>
              <a:t>لن نتباهى بل سنسعى لأن نحافظ على مركزنا الأولِ دون تباهٍ أو تعالٍ على أحد لأن الله عز وجل أمرنا في كتابه العزيز بذلك عندما قال :</a:t>
            </a:r>
          </a:p>
          <a:p>
            <a:pPr algn="ctr"/>
            <a:r>
              <a:rPr lang="ar-SY" sz="2800" b="1" dirty="0"/>
              <a:t>(ولا تمش في الأرض مرحاً)</a:t>
            </a:r>
          </a:p>
          <a:p>
            <a:pPr algn="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636"/>
            <a:ext cx="8102184" cy="86300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4000" dirty="0"/>
              <a:t>وفي الختام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92115"/>
          </a:xfrm>
        </p:spPr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ar-SY" dirty="0">
                <a:cs typeface="Akhbar MT" pitchFamily="2" charset="-78"/>
              </a:rPr>
              <a:t>  آمل أن تكونوا قد استفدتم من هذا الدرس يا طلابي الأعزاء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Y" dirty="0">
                <a:cs typeface="Akhbar MT" pitchFamily="2" charset="-78"/>
              </a:rPr>
              <a:t>  ولا ننسى أن نقرأ الدرس قراءة صحيحة بمساعدة الأهل .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Y" dirty="0">
                <a:cs typeface="Akhbar MT" pitchFamily="2" charset="-78"/>
              </a:rPr>
              <a:t>  وإلى اللقاء في درس آخر .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DB8F642F-0079-4556-B7F5-9D2D2FB61176}"/>
              </a:ext>
            </a:extLst>
          </p:cNvPr>
          <p:cNvSpPr/>
          <p:nvPr/>
        </p:nvSpPr>
        <p:spPr>
          <a:xfrm>
            <a:off x="3087974" y="4362138"/>
            <a:ext cx="3672590" cy="1663908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في أمان الله </a:t>
            </a:r>
          </a:p>
          <a:p>
            <a:pPr algn="ctr"/>
            <a:endParaRPr lang="ar-SY" dirty="0"/>
          </a:p>
        </p:txBody>
      </p:sp>
      <p:sp>
        <p:nvSpPr>
          <p:cNvPr id="5" name="وجه ضاحك 4">
            <a:extLst>
              <a:ext uri="{FF2B5EF4-FFF2-40B4-BE49-F238E27FC236}">
                <a16:creationId xmlns:a16="http://schemas.microsoft.com/office/drawing/2014/main" id="{D0E2EE5A-53E9-4207-82E5-BB330F6B847C}"/>
              </a:ext>
            </a:extLst>
          </p:cNvPr>
          <p:cNvSpPr/>
          <p:nvPr/>
        </p:nvSpPr>
        <p:spPr>
          <a:xfrm>
            <a:off x="4572000" y="5257800"/>
            <a:ext cx="554636" cy="573374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108</TotalTime>
  <Words>511</Words>
  <Application>Microsoft Office PowerPoint</Application>
  <PresentationFormat>عرض على الشاشة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الديك الطائر</vt:lpstr>
      <vt:lpstr> أعزائي الطلاب هدفنا في هذا الدرسِ أن تقرؤوا الدرس قراءة صحيحة سليمة معبرة </vt:lpstr>
      <vt:lpstr>عرض تقديمي في PowerPoint</vt:lpstr>
      <vt:lpstr>عرض تقديمي في PowerPoint</vt:lpstr>
      <vt:lpstr>بعد أن قرأنا النص تعالوا لنحل معاً  الأسئلة المتعلقة بهذا النصِ :</vt:lpstr>
      <vt:lpstr>والآن يا أعزائي لو كنتم مكان الديك وأحرزتم المركز  الأول , فما العمل الذي ستقومون به ؟ ولماذا ؟</vt:lpstr>
      <vt:lpstr>وفي الختام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20</cp:revision>
  <dcterms:created xsi:type="dcterms:W3CDTF">2020-05-02T02:36:07Z</dcterms:created>
  <dcterms:modified xsi:type="dcterms:W3CDTF">2020-06-13T07:34:46Z</dcterms:modified>
</cp:coreProperties>
</file>