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1" d="100"/>
          <a:sy n="81" d="100"/>
        </p:scale>
        <p:origin x="149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6.png"/><Relationship Id="rId7" Type="http://schemas.openxmlformats.org/officeDocument/2006/relationships/image" Target="../media/image13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2471" y="4539048"/>
            <a:ext cx="3439346" cy="1573427"/>
          </a:xfrm>
        </p:spPr>
        <p:txBody>
          <a:bodyPr>
            <a:noAutofit/>
          </a:bodyPr>
          <a:lstStyle/>
          <a:p>
            <a:r>
              <a:rPr lang="ar-SA" sz="32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الصّف</a:t>
            </a:r>
            <a:r>
              <a:rPr lang="ar-SA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: الثالث </a:t>
            </a:r>
            <a:br>
              <a:rPr lang="ar-SA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SA" sz="32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المادة</a:t>
            </a:r>
            <a:r>
              <a:rPr lang="ar-SA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: لغة عربيّة </a:t>
            </a:r>
            <a:br>
              <a:rPr lang="ar-SA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SA" sz="3200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قراءة </a:t>
            </a:r>
            <a:br>
              <a:rPr lang="ar-SA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SA" sz="32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</a:t>
            </a:r>
            <a:r>
              <a:rPr lang="ar-SA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: الرّجل الآلي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عنصر نائب للمحتوى 139">
            <a:extLst>
              <a:ext uri="{FF2B5EF4-FFF2-40B4-BE49-F238E27FC236}">
                <a16:creationId xmlns:a16="http://schemas.microsoft.com/office/drawing/2014/main" id="{28C77ACF-0E8B-42B8-A949-F3C6CA5AB8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10032" y="1548198"/>
            <a:ext cx="5531411" cy="592394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34CBFE1C-E3C5-4603-9D62-526B5E2A6A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0615" y="535136"/>
            <a:ext cx="2956816" cy="853514"/>
          </a:xfrm>
          <a:prstGeom prst="rect">
            <a:avLst/>
          </a:prstGeom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BD8D160C-6CB4-43E8-BC9B-09EC83932F61}"/>
              </a:ext>
            </a:extLst>
          </p:cNvPr>
          <p:cNvSpPr/>
          <p:nvPr/>
        </p:nvSpPr>
        <p:spPr>
          <a:xfrm>
            <a:off x="1996125" y="2205872"/>
            <a:ext cx="5151749" cy="18573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Low" rtl="1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ar-KW" b="1" dirty="0"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أن تقرأ  الدّرس قراءة سليمة معبّرة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Low" rtl="1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ar-KW" b="1" dirty="0"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أن تشرح المفردات الجديدة في النصّ 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Low" rtl="1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ar-KW" b="1" dirty="0"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أن تميّز بين المعنى المباشر والمعنى غير المباشر .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Low" rtl="1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ar-KW" b="1" dirty="0"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أن تصيغ جملاً و تراكيب وفق نمطٍ معيّنٍ  .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Low" rtl="1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ar-KW" b="1" dirty="0"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أن تحدّد  الفكرة العامة للنصّ 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Low" rtl="1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ar-KW" b="1" dirty="0"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أن تبدي رأيك حول بعض المخترعات   .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8158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DF178A59-9A12-4606-A20B-26EDE78A18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1138" y="655007"/>
            <a:ext cx="2848373" cy="25435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D28240E1-EBE6-4BCE-BEE9-7ACB9F2660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1869" y="3659464"/>
            <a:ext cx="3448531" cy="24768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5BD332F1-92A2-448E-949F-DB496E2CBE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359" y="655007"/>
            <a:ext cx="3520764" cy="28864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48323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8348D14B-CC15-485F-81BF-99519200B4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169" y="797659"/>
            <a:ext cx="1225486" cy="20775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C1AF10B1-13BC-4C98-8169-B2D5C422C0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2627" y="462249"/>
            <a:ext cx="5260157" cy="5663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5191294F-D37E-471E-B337-AC1218240D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76389" y="1119921"/>
            <a:ext cx="5336395" cy="10233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F9901379-6CD3-440B-87C7-DE9A90E14C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76386" y="2219156"/>
            <a:ext cx="5336396" cy="12098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E1583691-D305-41CC-9BB3-7EFAB37D2F2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76389" y="3520278"/>
            <a:ext cx="5336395" cy="6001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8D5C9590-68C0-487B-AF03-7F230B75821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91546" y="4211715"/>
            <a:ext cx="5336395" cy="18481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21718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>
            <a:extLst>
              <a:ext uri="{FF2B5EF4-FFF2-40B4-BE49-F238E27FC236}">
                <a16:creationId xmlns:a16="http://schemas.microsoft.com/office/drawing/2014/main" id="{3B64CB33-5FB7-401C-9E7C-5411B7FD9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3843" y="848498"/>
            <a:ext cx="3229232" cy="635044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>
            <a:norm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شرح المفردات الجديدة في النصّ :</a:t>
            </a:r>
          </a:p>
        </p:txBody>
      </p:sp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94701441-8FE1-4861-9F09-6F98C8B1BFBC}"/>
              </a:ext>
            </a:extLst>
          </p:cNvPr>
          <p:cNvSpPr/>
          <p:nvPr/>
        </p:nvSpPr>
        <p:spPr>
          <a:xfrm>
            <a:off x="2361754" y="2089959"/>
            <a:ext cx="4420492" cy="2462084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r" defTabSz="914400" rtl="1">
              <a:spcAft>
                <a:spcPts val="600"/>
              </a:spcAft>
              <a:defRPr/>
            </a:pPr>
            <a:r>
              <a:rPr lang="ar-SA" sz="2000" b="1" kern="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Simplified Arabic" panose="02020603050405020304" pitchFamily="18" charset="-78"/>
              </a:rPr>
              <a:t>بِفعِلِ الكهرباء</a:t>
            </a:r>
            <a:r>
              <a:rPr lang="ar-SA" sz="20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Simplified Arabic" panose="02020603050405020304" pitchFamily="18" charset="-78"/>
              </a:rPr>
              <a:t> :  بتأثيرِ الكهرباء </a:t>
            </a:r>
          </a:p>
          <a:p>
            <a:pPr lvl="0" algn="r" defTabSz="914400" rtl="1">
              <a:spcAft>
                <a:spcPts val="600"/>
              </a:spcAft>
              <a:defRPr/>
            </a:pPr>
            <a:r>
              <a:rPr lang="ar-SA" sz="2000" b="1" kern="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Simplified Arabic" panose="02020603050405020304" pitchFamily="18" charset="-78"/>
              </a:rPr>
              <a:t>عقل ٌ إلكتروني  </a:t>
            </a:r>
            <a:r>
              <a:rPr lang="ar-SA" sz="20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Simplified Arabic" panose="02020603050405020304" pitchFamily="18" charset="-78"/>
              </a:rPr>
              <a:t>: عقلٌ مبرمجٌ </a:t>
            </a:r>
          </a:p>
          <a:p>
            <a:pPr lvl="0" algn="r" defTabSz="914400" rtl="1">
              <a:spcAft>
                <a:spcPts val="600"/>
              </a:spcAft>
              <a:defRPr/>
            </a:pPr>
            <a:r>
              <a:rPr lang="ar-SA" sz="2000" b="1" kern="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Simplified Arabic" panose="02020603050405020304" pitchFamily="18" charset="-78"/>
              </a:rPr>
              <a:t>خلعَ :  </a:t>
            </a:r>
            <a:r>
              <a:rPr lang="ar-SA" sz="20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Simplified Arabic" panose="02020603050405020304" pitchFamily="18" charset="-78"/>
              </a:rPr>
              <a:t>   أزالَ</a:t>
            </a:r>
          </a:p>
          <a:p>
            <a:pPr lvl="0" algn="r" defTabSz="914400" rtl="1">
              <a:spcAft>
                <a:spcPts val="600"/>
              </a:spcAft>
              <a:defRPr/>
            </a:pPr>
            <a:r>
              <a:rPr lang="ar-SA" sz="20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Simplified Arabic" panose="02020603050405020304" pitchFamily="18" charset="-78"/>
              </a:rPr>
              <a:t>ي</a:t>
            </a:r>
            <a:r>
              <a:rPr lang="ar-SA" sz="2000" b="1" kern="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Simplified Arabic" panose="02020603050405020304" pitchFamily="18" charset="-78"/>
              </a:rPr>
              <a:t>ُدا</a:t>
            </a:r>
            <a:r>
              <a:rPr lang="ar-SA" sz="2000" b="1" kern="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Simplified Arabic" panose="02020603050405020304" pitchFamily="18" charset="-78"/>
              </a:rPr>
              <a:t>عبُ </a:t>
            </a:r>
            <a:r>
              <a:rPr lang="ar-SA" sz="20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Simplified Arabic" panose="02020603050405020304" pitchFamily="18" charset="-78"/>
              </a:rPr>
              <a:t>:  يُمازحُ ويلاعبُ</a:t>
            </a:r>
            <a:endParaRPr kumimoji="0" lang="en-US" sz="13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Simplified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728589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عنوان 7">
            <a:extLst>
              <a:ext uri="{FF2B5EF4-FFF2-40B4-BE49-F238E27FC236}">
                <a16:creationId xmlns:a16="http://schemas.microsoft.com/office/drawing/2014/main" id="{DEB61BEC-8F8E-493E-BFAF-212A93B92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9838" y="2290119"/>
            <a:ext cx="2496064" cy="626806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الفكر الفرعيّة في النصّ :</a:t>
            </a:r>
          </a:p>
        </p:txBody>
      </p:sp>
      <p:sp>
        <p:nvSpPr>
          <p:cNvPr id="7" name="فقاعة الكلام: مستطيلة مستديرة الزوايا 6">
            <a:extLst>
              <a:ext uri="{FF2B5EF4-FFF2-40B4-BE49-F238E27FC236}">
                <a16:creationId xmlns:a16="http://schemas.microsoft.com/office/drawing/2014/main" id="{C69CBBFC-31B0-4EB5-9D29-F08100BFBB34}"/>
              </a:ext>
            </a:extLst>
          </p:cNvPr>
          <p:cNvSpPr/>
          <p:nvPr/>
        </p:nvSpPr>
        <p:spPr>
          <a:xfrm>
            <a:off x="6102935" y="538102"/>
            <a:ext cx="2331720" cy="586740"/>
          </a:xfrm>
          <a:prstGeom prst="wedgeRoundRectCallout">
            <a:avLst/>
          </a:prstGeom>
          <a:solidFill>
            <a:srgbClr val="FFC000"/>
          </a:solidFill>
          <a:ln w="12700" cap="flat" cmpd="sng" algn="ctr">
            <a:solidFill>
              <a:srgbClr val="FFC000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1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Arial" panose="020B0604020202020204" pitchFamily="34" charset="0"/>
              </a:rPr>
              <a:t>الفكرة الرئيسة في النص ّ: 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968847BA-A145-4A1D-82C4-0DC7D77E80E2}"/>
              </a:ext>
            </a:extLst>
          </p:cNvPr>
          <p:cNvSpPr/>
          <p:nvPr/>
        </p:nvSpPr>
        <p:spPr>
          <a:xfrm>
            <a:off x="4478569" y="1399586"/>
            <a:ext cx="2423160" cy="525780"/>
          </a:xfrm>
          <a:prstGeom prst="roundRect">
            <a:avLst/>
          </a:prstGeom>
          <a:solidFill>
            <a:srgbClr val="70AD47">
              <a:alpha val="50000"/>
            </a:srgbClr>
          </a:solidFill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r" defTabSz="914400" rtl="1">
              <a:lnSpc>
                <a:spcPct val="107000"/>
              </a:lnSpc>
              <a:spcAft>
                <a:spcPts val="800"/>
              </a:spcAft>
              <a:defRPr/>
            </a:pPr>
            <a:r>
              <a:rPr lang="ar-SA" sz="2000" b="1" kern="0" dirty="0">
                <a:solidFill>
                  <a:srgbClr val="7030A0"/>
                </a:solidFill>
                <a:ea typeface="Times New Roman" panose="02020603050405020304" pitchFamily="18" charset="0"/>
              </a:rPr>
              <a:t>ميّزات الرّجل الآلي </a:t>
            </a:r>
            <a:endParaRPr lang="en-US" sz="1400" b="1" kern="0" dirty="0">
              <a:solidFill>
                <a:srgbClr val="7030A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1" name="مخطط انسيابي: معالجة متعاقبة 10">
            <a:extLst>
              <a:ext uri="{FF2B5EF4-FFF2-40B4-BE49-F238E27FC236}">
                <a16:creationId xmlns:a16="http://schemas.microsoft.com/office/drawing/2014/main" id="{6EAB10A5-2CED-4AD0-906F-5D9187117B88}"/>
              </a:ext>
            </a:extLst>
          </p:cNvPr>
          <p:cNvSpPr/>
          <p:nvPr/>
        </p:nvSpPr>
        <p:spPr>
          <a:xfrm>
            <a:off x="1989056" y="3117539"/>
            <a:ext cx="5279739" cy="1985319"/>
          </a:xfrm>
          <a:prstGeom prst="flowChartAlternateProcess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r" defTabSz="914400" rtl="1">
              <a:lnSpc>
                <a:spcPct val="107000"/>
              </a:lnSpc>
              <a:spcAft>
                <a:spcPts val="800"/>
              </a:spcAft>
              <a:defRPr/>
            </a:pPr>
            <a:r>
              <a:rPr lang="ar-SA" sz="2000" b="1" kern="0" dirty="0">
                <a:solidFill>
                  <a:srgbClr val="7030A0"/>
                </a:solidFill>
                <a:ea typeface="Times New Roman" panose="02020603050405020304" pitchFamily="18" charset="0"/>
              </a:rPr>
              <a:t>الفكرة الأولى  : خوف التلاميذ من الرّجل الآلي  .</a:t>
            </a:r>
          </a:p>
          <a:p>
            <a:pPr lvl="0" algn="r" defTabSz="914400" rtl="1">
              <a:lnSpc>
                <a:spcPct val="107000"/>
              </a:lnSpc>
              <a:spcAft>
                <a:spcPts val="800"/>
              </a:spcAft>
              <a:defRPr/>
            </a:pPr>
            <a:r>
              <a:rPr lang="ar-SA" sz="2000" b="1" kern="0" dirty="0">
                <a:solidFill>
                  <a:srgbClr val="002060"/>
                </a:solidFill>
                <a:ea typeface="Times New Roman" panose="02020603050405020304" pitchFamily="18" charset="0"/>
              </a:rPr>
              <a:t>الفكرة الثانية </a:t>
            </a:r>
            <a:r>
              <a:rPr lang="ar-SA" sz="2000" b="1" kern="0" dirty="0">
                <a:solidFill>
                  <a:srgbClr val="7030A0"/>
                </a:solidFill>
                <a:ea typeface="Times New Roman" panose="02020603050405020304" pitchFamily="18" charset="0"/>
              </a:rPr>
              <a:t>: صفات الرّجل الآلي وميزاته الإلكترونية</a:t>
            </a:r>
            <a:endParaRPr lang="ar-SA" sz="1600" b="1" kern="0" dirty="0">
              <a:solidFill>
                <a:srgbClr val="7030A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5967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9" grpId="0" animBg="1"/>
      <p:bldP spid="11" grpId="0" animBg="1"/>
    </p:bldLst>
  </p:timing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184</TotalTime>
  <Words>113</Words>
  <Application>Microsoft Office PowerPoint</Application>
  <PresentationFormat>عرض على الشاشة (4:3)</PresentationFormat>
  <Paragraphs>18</Paragraphs>
  <Slides>6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6</vt:i4>
      </vt:variant>
    </vt:vector>
  </HeadingPairs>
  <TitlesOfParts>
    <vt:vector size="11" baseType="lpstr">
      <vt:lpstr>Arial</vt:lpstr>
      <vt:lpstr>Calibri</vt:lpstr>
      <vt:lpstr>Sakkal Majalla</vt:lpstr>
      <vt:lpstr>Times New Roman</vt:lpstr>
      <vt:lpstr>school</vt:lpstr>
      <vt:lpstr>الصّف : الثالث  المادة : لغة عربيّة  قراءة  الموضوع : الرّجل الآلي</vt:lpstr>
      <vt:lpstr>عرض تقديمي في PowerPoint</vt:lpstr>
      <vt:lpstr>عرض تقديمي في PowerPoint</vt:lpstr>
      <vt:lpstr>عرض تقديمي في PowerPoint</vt:lpstr>
      <vt:lpstr>شرح المفردات الجديدة في النصّ :</vt:lpstr>
      <vt:lpstr>الفكر الفرعيّة في النصّ 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fadialshahod@gmail.com</cp:lastModifiedBy>
  <cp:revision>29</cp:revision>
  <dcterms:created xsi:type="dcterms:W3CDTF">2020-05-02T02:36:07Z</dcterms:created>
  <dcterms:modified xsi:type="dcterms:W3CDTF">2020-05-21T12:09:03Z</dcterms:modified>
</cp:coreProperties>
</file>