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.docx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1297" y="4511569"/>
            <a:ext cx="3761405" cy="2216689"/>
          </a:xfrm>
        </p:spPr>
        <p:txBody>
          <a:bodyPr/>
          <a:lstStyle/>
          <a:p>
            <a:r>
              <a:rPr lang="ar-SY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جهرية</a:t>
            </a:r>
            <a:b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Y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الصناعات القطنية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عنوان 9">
            <a:extLst>
              <a:ext uri="{FF2B5EF4-FFF2-40B4-BE49-F238E27FC236}">
                <a16:creationId xmlns:a16="http://schemas.microsoft.com/office/drawing/2014/main" id="{7658C1E5-1F48-4EE6-BE0F-49D6D66E6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84188"/>
            <a:ext cx="7772400" cy="466726"/>
          </a:xfrm>
        </p:spPr>
        <p:txBody>
          <a:bodyPr>
            <a:normAutofit fontScale="90000"/>
          </a:bodyPr>
          <a:lstStyle/>
          <a:p>
            <a:pPr rtl="1"/>
            <a:r>
              <a:rPr lang="ar-SY" dirty="0">
                <a:solidFill>
                  <a:srgbClr val="FF0000"/>
                </a:solidFill>
              </a:rPr>
              <a:t>الصناعات القطنية</a:t>
            </a:r>
          </a:p>
        </p:txBody>
      </p:sp>
      <p:sp>
        <p:nvSpPr>
          <p:cNvPr id="11" name="عنوان فرعي 10">
            <a:extLst>
              <a:ext uri="{FF2B5EF4-FFF2-40B4-BE49-F238E27FC236}">
                <a16:creationId xmlns:a16="http://schemas.microsoft.com/office/drawing/2014/main" id="{44DAD0E7-A291-4983-A72F-9A7C36BC0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3538" y="4344914"/>
            <a:ext cx="3995225" cy="2028898"/>
          </a:xfrm>
        </p:spPr>
        <p:txBody>
          <a:bodyPr>
            <a:normAutofit/>
          </a:bodyPr>
          <a:lstStyle/>
          <a:p>
            <a:pPr algn="r" rtl="1"/>
            <a:r>
              <a:rPr lang="ar-SY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نوع النباتات الموجودة في الصورة الأولى</a:t>
            </a:r>
          </a:p>
          <a:p>
            <a:pPr algn="r" rtl="1"/>
            <a:endParaRPr lang="ar-SY" sz="1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Y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ماذا تنتج الآلات في الصورة الثانية</a:t>
            </a:r>
          </a:p>
          <a:p>
            <a:pPr algn="r" rtl="1"/>
            <a:endParaRPr lang="ar-SY" sz="1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Y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موضوع الدرس في رأيك</a:t>
            </a:r>
          </a:p>
          <a:p>
            <a:pPr algn="r" rtl="1"/>
            <a:endParaRPr lang="ar-SY" sz="1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73EC63A-C080-4282-BC56-232B228F56C8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4671756" y="1019933"/>
            <a:ext cx="3856037" cy="3255962"/>
          </a:xfrm>
        </p:spPr>
      </p:pic>
      <p:pic>
        <p:nvPicPr>
          <p:cNvPr id="9" name="عنصر نائب للمحتوى 8">
            <a:extLst>
              <a:ext uri="{FF2B5EF4-FFF2-40B4-BE49-F238E27FC236}">
                <a16:creationId xmlns:a16="http://schemas.microsoft.com/office/drawing/2014/main" id="{EC54F233-097F-4EBD-9B5B-ADFED104292F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478301" y="1019933"/>
            <a:ext cx="3856038" cy="3255962"/>
          </a:xfrm>
        </p:spPr>
      </p:pic>
    </p:spTree>
    <p:extLst>
      <p:ext uri="{BB962C8B-B14F-4D97-AF65-F5344CB8AC3E}">
        <p14:creationId xmlns:p14="http://schemas.microsoft.com/office/powerpoint/2010/main" val="1961583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>
            <a:extLst>
              <a:ext uri="{FF2B5EF4-FFF2-40B4-BE49-F238E27FC236}">
                <a16:creationId xmlns:a16="http://schemas.microsoft.com/office/drawing/2014/main" id="{4EBEAB3D-2F36-41AC-9FE2-91342DA67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824" y="21102"/>
            <a:ext cx="3820548" cy="6893169"/>
          </a:xfrm>
        </p:spPr>
        <p:txBody>
          <a:bodyPr>
            <a:noAutofit/>
          </a:bodyPr>
          <a:lstStyle/>
          <a:p>
            <a:pPr algn="r"/>
            <a:r>
              <a:rPr lang="ar-SY" sz="31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حاز القطن في سورية رعاية الأوساط الرسمية و الشعبية و اهتمامها منذ أكثر من خمسين سنة , حيث تطورت هيئة تسويق الأقطان إلى المؤسسة العامة لحلج الأقطان و تسويقها , بهدف تنظيم استلام  الأقطان و حلجها و تسويقها لتأمين حاجة الأسواق المحلية التي أصبحت تتنامى باطرادٍ , سواءٌ في القطن المحلوج لشركات الغزل أو البذور لشركات الزيوت ,  وتصدير الفائض منها للأسواق الخارجية</a:t>
            </a:r>
          </a:p>
        </p:txBody>
      </p:sp>
      <p:pic>
        <p:nvPicPr>
          <p:cNvPr id="14" name="عنصر نائب للمحتوى 13">
            <a:extLst>
              <a:ext uri="{FF2B5EF4-FFF2-40B4-BE49-F238E27FC236}">
                <a16:creationId xmlns:a16="http://schemas.microsoft.com/office/drawing/2014/main" id="{7BB66446-1F3A-4B2F-8BF5-A3C79541788E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0" y="460375"/>
            <a:ext cx="2286000" cy="1776413"/>
          </a:xfrm>
        </p:spPr>
      </p:pic>
      <p:pic>
        <p:nvPicPr>
          <p:cNvPr id="16" name="عنصر نائب للمحتوى 15">
            <a:extLst>
              <a:ext uri="{FF2B5EF4-FFF2-40B4-BE49-F238E27FC236}">
                <a16:creationId xmlns:a16="http://schemas.microsoft.com/office/drawing/2014/main" id="{4E509AFD-87FC-47A1-A8CA-4EFB1313C51E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0" y="2725738"/>
            <a:ext cx="2286000" cy="2066925"/>
          </a:xfrm>
        </p:spPr>
      </p:pic>
      <p:sp>
        <p:nvSpPr>
          <p:cNvPr id="25" name="إطار 24">
            <a:extLst>
              <a:ext uri="{FF2B5EF4-FFF2-40B4-BE49-F238E27FC236}">
                <a16:creationId xmlns:a16="http://schemas.microsoft.com/office/drawing/2014/main" id="{A106DAF9-AFE4-48EF-8A34-88B9D8BAB002}"/>
              </a:ext>
            </a:extLst>
          </p:cNvPr>
          <p:cNvSpPr/>
          <p:nvPr/>
        </p:nvSpPr>
        <p:spPr>
          <a:xfrm>
            <a:off x="351692" y="461036"/>
            <a:ext cx="2467706" cy="206795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chemeClr val="tx1"/>
              </a:solidFill>
            </a:endParaRPr>
          </a:p>
        </p:txBody>
      </p:sp>
      <p:sp>
        <p:nvSpPr>
          <p:cNvPr id="27" name="إطار 26">
            <a:extLst>
              <a:ext uri="{FF2B5EF4-FFF2-40B4-BE49-F238E27FC236}">
                <a16:creationId xmlns:a16="http://schemas.microsoft.com/office/drawing/2014/main" id="{10202D38-9AD6-4C10-9615-83C33F23C36E}"/>
              </a:ext>
            </a:extLst>
          </p:cNvPr>
          <p:cNvSpPr/>
          <p:nvPr/>
        </p:nvSpPr>
        <p:spPr>
          <a:xfrm>
            <a:off x="323559" y="2536020"/>
            <a:ext cx="2467706" cy="2158754"/>
          </a:xfrm>
          <a:prstGeom prst="fram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4572"/>
            <a:ext cx="8229600" cy="492370"/>
          </a:xfrm>
        </p:spPr>
        <p:txBody>
          <a:bodyPr>
            <a:normAutofit fontScale="90000"/>
          </a:bodyPr>
          <a:lstStyle/>
          <a:p>
            <a:pPr rtl="1"/>
            <a:r>
              <a:rPr lang="ar-SY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المفردات الجديدة</a:t>
            </a:r>
            <a:endParaRPr lang="en-US" sz="32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38" y="1195754"/>
            <a:ext cx="4192173" cy="493040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حاز:   </a:t>
            </a:r>
            <a:r>
              <a:rPr lang="ar-SY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أخذ وجمع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endParaRPr lang="ar-SY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Y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حلج:   </a:t>
            </a:r>
            <a:r>
              <a:rPr lang="ar-SY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تخليصهم من البذر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endParaRPr lang="ar-SY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Y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باطراد:   </a:t>
            </a:r>
            <a:r>
              <a:rPr lang="ar-SY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باستمرار</a:t>
            </a: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528"/>
            <a:ext cx="8229600" cy="467752"/>
          </a:xfrm>
        </p:spPr>
        <p:txBody>
          <a:bodyPr>
            <a:normAutofit fontScale="90000"/>
          </a:bodyPr>
          <a:lstStyle/>
          <a:p>
            <a:r>
              <a:rPr lang="ar-SY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أسئلة عن الدرس</a:t>
            </a:r>
            <a:endParaRPr lang="en-US" sz="32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097280"/>
            <a:ext cx="4178105" cy="5028884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Y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22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عم يتحدث النص؟ </a:t>
            </a:r>
          </a:p>
          <a:p>
            <a:pPr marL="0" indent="0" algn="r" rtl="1">
              <a:buNone/>
            </a:pPr>
            <a:endParaRPr lang="ar-SY" sz="2200" b="1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2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يتحدث النص عن زراعة القطن وأهميته في سورية</a:t>
            </a:r>
          </a:p>
          <a:p>
            <a:pPr marL="0" indent="0" algn="r" rtl="1">
              <a:buNone/>
            </a:pPr>
            <a:endParaRPr lang="ar-SY" sz="2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22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ما أهمية القطن للإنسان؟</a:t>
            </a:r>
            <a:endParaRPr lang="en-US" sz="2200" b="1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SY" sz="2200" b="1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2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للقطن أهمية كبيرة في صناعة الملابس والزيوت</a:t>
            </a: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0100"/>
          </a:xfrm>
        </p:spPr>
        <p:txBody>
          <a:bodyPr>
            <a:normAutofit/>
          </a:bodyPr>
          <a:lstStyle/>
          <a:p>
            <a:r>
              <a:rPr lang="ar-SY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اللغة والتراكيب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2523" y="1223890"/>
            <a:ext cx="4206240" cy="490227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1) أحدد العلاقة بين كل كلمتين من الكلمات الاّتية:</a:t>
            </a:r>
          </a:p>
          <a:p>
            <a:pPr marL="0" indent="0" algn="r">
              <a:buNone/>
            </a:pPr>
            <a:r>
              <a:rPr lang="ar-SY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* الفائض                                                  * الناقص </a:t>
            </a:r>
          </a:p>
          <a:p>
            <a:pPr marL="0" indent="0" algn="r">
              <a:buNone/>
            </a:pPr>
            <a:r>
              <a:rPr lang="ar-SY" sz="2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علاقة عكسية, </a:t>
            </a:r>
            <a:r>
              <a:rPr lang="ar-SY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أضداد</a:t>
            </a:r>
          </a:p>
          <a:p>
            <a:pPr marL="0" indent="0" algn="r">
              <a:buNone/>
            </a:pPr>
            <a:r>
              <a:rPr lang="ar-SY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* تتنامى                                                     * تتزايد </a:t>
            </a:r>
          </a:p>
          <a:p>
            <a:pPr marL="0" indent="0" algn="r">
              <a:buNone/>
            </a:pPr>
            <a:r>
              <a:rPr lang="ar-SY" sz="2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علاقة طردية, </a:t>
            </a:r>
            <a:r>
              <a:rPr lang="ar-SY" sz="2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مرادفات</a:t>
            </a:r>
            <a:endParaRPr lang="en-US" sz="2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84689D-86A0-42B4-ACD3-F179A96DD88B}"/>
              </a:ext>
            </a:extLst>
          </p:cNvPr>
          <p:cNvSpPr txBox="1">
            <a:spLocks/>
          </p:cNvSpPr>
          <p:nvPr/>
        </p:nvSpPr>
        <p:spPr>
          <a:xfrm>
            <a:off x="457199" y="1223890"/>
            <a:ext cx="6351563" cy="4902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634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23557"/>
          </a:xfrm>
        </p:spPr>
        <p:txBody>
          <a:bodyPr>
            <a:normAutofit fontScale="90000"/>
          </a:bodyPr>
          <a:lstStyle/>
          <a:p>
            <a:pPr algn="r"/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450166"/>
            <a:ext cx="8095957" cy="567599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Y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2) أضع الكلمة الآتية في جمل مفيدة:  </a:t>
            </a:r>
            <a:r>
              <a:rPr lang="ar-SY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الفائض </a:t>
            </a:r>
            <a:endParaRPr lang="en-US" sz="28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SY" sz="2800" b="1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SY" sz="2800" b="1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28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يصدر </a:t>
            </a:r>
            <a:r>
              <a:rPr lang="ar-SY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الفائض </a:t>
            </a:r>
            <a:r>
              <a:rPr lang="ar-SY" sz="28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القطن إلى الأسواق الخارجية</a:t>
            </a:r>
            <a:endParaRPr lang="en-US" sz="2800" b="1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SY" sz="2800" b="1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SY" sz="2800" b="1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1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51692"/>
          </a:xfrm>
        </p:spPr>
        <p:txBody>
          <a:bodyPr>
            <a:normAutofit fontScale="90000"/>
          </a:bodyPr>
          <a:lstStyle/>
          <a:p>
            <a:pPr algn="r"/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6431"/>
            <a:ext cx="7575452" cy="478973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أدل على </a:t>
            </a:r>
            <a:r>
              <a:rPr lang="ar-SY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الكلمة الغريبة </a:t>
            </a:r>
            <a:r>
              <a:rPr lang="ar-SY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حيث المعنى من بين الكلمات الاتية:</a:t>
            </a:r>
          </a:p>
          <a:p>
            <a:pPr marL="0" indent="0" algn="r">
              <a:buNone/>
            </a:pPr>
            <a:r>
              <a:rPr lang="ar-SY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*  حَلَجَ             *     جَلَحَ              *     حَلَاج           *     مَحلُوج  </a:t>
            </a:r>
          </a:p>
          <a:p>
            <a:pPr marL="0" indent="0" algn="r">
              <a:buNone/>
            </a:pPr>
            <a:r>
              <a:rPr lang="ar-SY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</a:t>
            </a:r>
            <a:endParaRPr lang="en-US" sz="40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6" name="عنصر 5">
            <a:extLst>
              <a:ext uri="{FF2B5EF4-FFF2-40B4-BE49-F238E27FC236}">
                <a16:creationId xmlns:a16="http://schemas.microsoft.com/office/drawing/2014/main" id="{3DEC12DD-E3E3-4ABF-848F-324EA1030B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6225" y="276225"/>
          <a:ext cx="66294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4" imgW="6629729" imgH="309733" progId="Word.Document.12">
                  <p:embed/>
                </p:oleObj>
              </mc:Choice>
              <mc:Fallback>
                <p:oleObj name="Document" r:id="rId4" imgW="6629729" imgH="309733" progId="Word.Document.12">
                  <p:embed/>
                  <p:pic>
                    <p:nvPicPr>
                      <p:cNvPr id="6" name="عنصر 5">
                        <a:extLst>
                          <a:ext uri="{FF2B5EF4-FFF2-40B4-BE49-F238E27FC236}">
                            <a16:creationId xmlns:a16="http://schemas.microsoft.com/office/drawing/2014/main" id="{3DEC12DD-E3E3-4ABF-848F-324EA1030B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6225" y="276225"/>
                        <a:ext cx="6629400" cy="309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9DD518C4-6AA9-497C-A94B-F82DC5152B71}"/>
              </a:ext>
            </a:extLst>
          </p:cNvPr>
          <p:cNvSpPr/>
          <p:nvPr/>
        </p:nvSpPr>
        <p:spPr>
          <a:xfrm>
            <a:off x="5232400" y="1930400"/>
            <a:ext cx="838200" cy="55880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Y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11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6086" y="478301"/>
            <a:ext cx="4515729" cy="5675997"/>
          </a:xfrm>
        </p:spPr>
        <p:txBody>
          <a:bodyPr>
            <a:normAutofit/>
          </a:bodyPr>
          <a:lstStyle/>
          <a:p>
            <a:pPr marL="514350" indent="-514350" algn="r" rtl="1">
              <a:buAutoNum type="arabicParenR"/>
            </a:pPr>
            <a:r>
              <a:rPr lang="ar-SY" sz="2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أضع عنوانا اخر للنص</a:t>
            </a:r>
          </a:p>
          <a:p>
            <a:pPr marL="0" indent="0" algn="r" rtl="1">
              <a:buNone/>
            </a:pPr>
            <a:endParaRPr lang="ar-SY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الذهب الأبيض</a:t>
            </a:r>
          </a:p>
          <a:p>
            <a:pPr marL="0" indent="0" algn="r" rtl="1">
              <a:buNone/>
            </a:pPr>
            <a:endParaRPr lang="ar-SY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2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2) أحدد مناطق زراعة القطن في سورية</a:t>
            </a:r>
          </a:p>
          <a:p>
            <a:pPr marL="0" indent="0" algn="r" rtl="1">
              <a:buNone/>
            </a:pPr>
            <a:endParaRPr lang="ar-SY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الرقة ، دير الزور ، الحسكة</a:t>
            </a:r>
          </a:p>
          <a:p>
            <a:pPr marL="0" indent="0" algn="r" rtl="1">
              <a:buNone/>
            </a:pP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66"/>
            <a:ext cx="8229600" cy="424597"/>
          </a:xfrm>
        </p:spPr>
        <p:txBody>
          <a:bodyPr>
            <a:normAutofit fontScale="90000"/>
          </a:bodyPr>
          <a:lstStyle/>
          <a:p>
            <a:pPr algn="r"/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126</TotalTime>
  <Words>221</Words>
  <Application>Microsoft Office PowerPoint</Application>
  <PresentationFormat>عرض على الشاشة (4:3)</PresentationFormat>
  <Paragraphs>42</Paragraphs>
  <Slides>9</Slides>
  <Notes>0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4" baseType="lpstr">
      <vt:lpstr>Arial</vt:lpstr>
      <vt:lpstr>Calibri</vt:lpstr>
      <vt:lpstr>Sakkal Majalla</vt:lpstr>
      <vt:lpstr>school</vt:lpstr>
      <vt:lpstr>Document</vt:lpstr>
      <vt:lpstr>قراءة جهرية الصناعات القطنية</vt:lpstr>
      <vt:lpstr>الصناعات القطنية</vt:lpstr>
      <vt:lpstr>حاز القطن في سورية رعاية الأوساط الرسمية و الشعبية و اهتمامها منذ أكثر من خمسين سنة , حيث تطورت هيئة تسويق الأقطان إلى المؤسسة العامة لحلج الأقطان و تسويقها , بهدف تنظيم استلام  الأقطان و حلجها و تسويقها لتأمين حاجة الأسواق المحلية التي أصبحت تتنامى باطرادٍ , سواءٌ في القطن المحلوج لشركات الغزل أو البذور لشركات الزيوت ,  وتصدير الفائض منها للأسواق الخارجية</vt:lpstr>
      <vt:lpstr>المفردات الجديدة</vt:lpstr>
      <vt:lpstr>أسئلة عن الدرس</vt:lpstr>
      <vt:lpstr>اللغة والتراكيب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أحمد</cp:lastModifiedBy>
  <cp:revision>19</cp:revision>
  <dcterms:created xsi:type="dcterms:W3CDTF">2020-05-02T02:36:07Z</dcterms:created>
  <dcterms:modified xsi:type="dcterms:W3CDTF">2020-06-07T14:59:17Z</dcterms:modified>
</cp:coreProperties>
</file>