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39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1" y="4539048"/>
            <a:ext cx="3439346" cy="1573427"/>
          </a:xfrm>
        </p:spPr>
        <p:txBody>
          <a:bodyPr>
            <a:noAutofit/>
          </a:bodyPr>
          <a:lstStyle/>
          <a:p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الصّف</a:t>
            </a:r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الثالث </a:t>
            </a:r>
            <a:b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المادة</a:t>
            </a:r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لغة عربيّة </a:t>
            </a:r>
            <a:b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</a:t>
            </a:r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</a:t>
            </a:r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مملكةُ النّحل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عنصر نائب للمحتوى 139">
            <a:extLst>
              <a:ext uri="{FF2B5EF4-FFF2-40B4-BE49-F238E27FC236}">
                <a16:creationId xmlns:a16="http://schemas.microsoft.com/office/drawing/2014/main" id="{28C77ACF-0E8B-42B8-A949-F3C6CA5AB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0032" y="1548198"/>
            <a:ext cx="5531411" cy="592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4CBFE1C-E3C5-4603-9D62-526B5E2A6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615" y="535136"/>
            <a:ext cx="2956816" cy="8535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D8D160C-6CB4-43E8-BC9B-09EC83932F61}"/>
              </a:ext>
            </a:extLst>
          </p:cNvPr>
          <p:cNvSpPr/>
          <p:nvPr/>
        </p:nvSpPr>
        <p:spPr>
          <a:xfrm>
            <a:off x="554182" y="2196011"/>
            <a:ext cx="6474643" cy="634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KW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	</a:t>
            </a:r>
            <a:r>
              <a:rPr lang="ar-KW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أن تقرأ  الدّرس قراءة سليمة معبّرة</a:t>
            </a: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KW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	أن تشرح المفردات الجديدة في النصّ </a:t>
            </a: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KW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	أن تحدّد  مرادف بعض الكلمات اعتماداً على النصّ</a:t>
            </a: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KW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	أن تصيغ جملاً و تراكيب وفق نمطٍ معيّنٍ  .</a:t>
            </a: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KW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	أن تحدّد  الفكرة العامة للنصّ </a:t>
            </a: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KW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	أن تبدي رأيك  في بعض المواقف الحياتية </a:t>
            </a:r>
            <a:endParaRPr lang="ar-SA" sz="2400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ar-SA" sz="2400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ar-SA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ar-SA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ar-SA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ar-SA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ar-SA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ar-SA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ar-SA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ar-SA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ar-SA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ar-SA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lvl="0" algn="justLow" rtl="1">
              <a:lnSpc>
                <a:spcPct val="107000"/>
              </a:lnSpc>
              <a:spcAft>
                <a:spcPts val="0"/>
              </a:spcAft>
            </a:pPr>
            <a:r>
              <a:rPr lang="ar-SA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KW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1BB00F1-5063-4C62-900D-356BDC4A8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5648" y="135439"/>
            <a:ext cx="2524477" cy="2160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05B281C-2BBD-455D-B14D-D697984846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9009" y="2090026"/>
            <a:ext cx="1744727" cy="21600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65B2EEA-50FF-46C1-91F3-A8386FE473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182" y="2295511"/>
            <a:ext cx="2333994" cy="2048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WhatsApp Video 2020-05-21 at 1.51.02 PM">
            <a:hlinkClick r:id="" action="ppaction://media"/>
            <a:extLst>
              <a:ext uri="{FF2B5EF4-FFF2-40B4-BE49-F238E27FC236}">
                <a16:creationId xmlns:a16="http://schemas.microsoft.com/office/drawing/2014/main" id="{84D8FB2F-7096-41F1-9658-9B6A0692BC6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23594" y="3041778"/>
            <a:ext cx="3438169" cy="2604154"/>
          </a:xfrm>
          <a:prstGeom prst="round2SameRect">
            <a:avLst>
              <a:gd name="adj1" fmla="val 6955"/>
              <a:gd name="adj2" fmla="val 0"/>
            </a:avLst>
          </a:prstGeom>
          <a:ln>
            <a:noFill/>
          </a:ln>
          <a:effectLst>
            <a:reflection blurRad="6350" stA="52000" endPos="35000" dist="25400" dir="5400000" sy="-100000" algn="bl" rotWithShape="0"/>
          </a:effectLst>
          <a:scene3d>
            <a:camera prst="orthographicFront"/>
            <a:lightRig rig="threePt" dir="t"/>
          </a:scene3d>
          <a:sp3d>
            <a:bevelT w="190500" prst="hardEdge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1FF0F13-FE7B-48C4-9AE4-83E2180B9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35" y="735898"/>
            <a:ext cx="1644976" cy="1460547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4DCD141E-A3B4-475E-BFC0-7484D1E83750}"/>
              </a:ext>
            </a:extLst>
          </p:cNvPr>
          <p:cNvSpPr/>
          <p:nvPr/>
        </p:nvSpPr>
        <p:spPr>
          <a:xfrm>
            <a:off x="2351986" y="482160"/>
            <a:ext cx="5830479" cy="5639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KW" sz="2400" b="1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والآن عزيزي التلميذ تعال نقرأُ الفِقرَةَ الآتية :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KW" sz="2400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قالَ ميمونٌ لرباب : لقد وجدتُ المعلوماتِ الآتيةَ </a:t>
            </a:r>
            <a:endParaRPr lang="ar-SA" sz="2400" b="1" dirty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KW" sz="2400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يا ربابُ :  ينتمي النّحلُ إلى عالمِ الحَشراتِ المُثيرِ , ولهُ أنواعٌ كثيرةٌ جدّاً تعيشُ في الجبالِ , أو في السّهولِ , في خَلايا تَصنعُها أو يصنَعُها الإنسانُ.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KW" sz="2400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ويتألفُ مجتمعُ الخليّةِ منَ : الملكةِ والعاملاتِ والذكورِ , ويصلُ عددُ أفرادها إلى ستينَ ألفَ نَحلةٍ تحكُمُها ملكةٌ واحدةٌ والجميعُ يأتمرونَ بأمرها 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KW" sz="2400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قالتْ ربابُ : وأنا حصلتُ على المعلوماتِ الآتية: سعةُ المُخّ عندَ النّحلةِ تساوي خُمسَ سعةِ مُخّ الإنسانِ , وتستخدمُ النّحلةُ حاسّةَ الشّمّ لتميّزَ رفيقاتِها النّحلاتِ , وعينُ النّحلةِ قويّةٌ , فهي أسرعُ في التقاطِ الصّورِ بخمسِ مرّاتٍ من عينِ الإنسان , والنّحلةُ ذوّاقةٌ , تُميّزُ طعْمَ الزّهورِ المُختلفةِ لتختارَ ما يناسبُها في صُنعِ العَسلِ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3B64CB33-5FB7-401C-9E7C-5411B7FD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610" y="1166020"/>
            <a:ext cx="3229232" cy="6350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شرح المفردات الجديدة في النصّ :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4701441-8FE1-4861-9F09-6F98C8B1BFBC}"/>
              </a:ext>
            </a:extLst>
          </p:cNvPr>
          <p:cNvSpPr/>
          <p:nvPr/>
        </p:nvSpPr>
        <p:spPr>
          <a:xfrm>
            <a:off x="1659118" y="2328420"/>
            <a:ext cx="4748646" cy="218591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 defTabSz="914400" rtl="1">
              <a:spcAft>
                <a:spcPts val="600"/>
              </a:spcAft>
              <a:defRPr/>
            </a:pPr>
            <a:r>
              <a:rPr lang="ar-SA" sz="20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المُثير</a:t>
            </a:r>
            <a:r>
              <a:rPr lang="ar-SA" sz="2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 : المُدهشُ </a:t>
            </a:r>
          </a:p>
          <a:p>
            <a:pPr lvl="0" algn="r" defTabSz="914400" rtl="1">
              <a:spcAft>
                <a:spcPts val="600"/>
              </a:spcAft>
              <a:defRPr/>
            </a:pPr>
            <a:r>
              <a:rPr lang="ar-SA" sz="20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يأتمرون بأمرها </a:t>
            </a:r>
            <a:r>
              <a:rPr lang="ar-SA" sz="2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: يتلقون الأوامرَ والتعليماتِ منها .</a:t>
            </a:r>
          </a:p>
          <a:p>
            <a:pPr lvl="0" algn="r" defTabSz="914400" rtl="1">
              <a:spcAft>
                <a:spcPts val="600"/>
              </a:spcAft>
              <a:defRPr/>
            </a:pPr>
            <a:r>
              <a:rPr lang="ar-SA" sz="2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سعةُ المُخِ  </a:t>
            </a:r>
            <a:r>
              <a:rPr lang="ar-SA" sz="2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: حجمُ التخزينِ في الذَاكرةِ 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>
            <a:extLst>
              <a:ext uri="{FF2B5EF4-FFF2-40B4-BE49-F238E27FC236}">
                <a16:creationId xmlns:a16="http://schemas.microsoft.com/office/drawing/2014/main" id="{DEB61BEC-8F8E-493E-BFAF-212A93B9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175" y="2245516"/>
            <a:ext cx="2496064" cy="62680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الفكر الفرعيّة في النصّ :</a:t>
            </a:r>
          </a:p>
        </p:txBody>
      </p:sp>
      <p:sp>
        <p:nvSpPr>
          <p:cNvPr id="7" name="فقاعة الكلام: مستطيلة مستديرة الزوايا 6">
            <a:extLst>
              <a:ext uri="{FF2B5EF4-FFF2-40B4-BE49-F238E27FC236}">
                <a16:creationId xmlns:a16="http://schemas.microsoft.com/office/drawing/2014/main" id="{C69CBBFC-31B0-4EB5-9D29-F08100BFBB34}"/>
              </a:ext>
            </a:extLst>
          </p:cNvPr>
          <p:cNvSpPr/>
          <p:nvPr/>
        </p:nvSpPr>
        <p:spPr>
          <a:xfrm>
            <a:off x="5466568" y="428942"/>
            <a:ext cx="2250671" cy="626806"/>
          </a:xfrm>
          <a:prstGeom prst="wedgeRoundRectCallou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الفكرة الرئيسة في النص ّ: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68847BA-A145-4A1D-82C4-0DC7D77E80E2}"/>
              </a:ext>
            </a:extLst>
          </p:cNvPr>
          <p:cNvSpPr/>
          <p:nvPr/>
        </p:nvSpPr>
        <p:spPr>
          <a:xfrm>
            <a:off x="4478569" y="1387742"/>
            <a:ext cx="2423160" cy="52578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 defTabSz="914400" rtl="1">
              <a:lnSpc>
                <a:spcPct val="107000"/>
              </a:lnSpc>
              <a:spcAft>
                <a:spcPts val="800"/>
              </a:spcAft>
              <a:defRPr/>
            </a:pPr>
            <a:r>
              <a:rPr lang="ar-SA" sz="2000" b="1" kern="0" dirty="0">
                <a:solidFill>
                  <a:srgbClr val="7030A0"/>
                </a:solidFill>
                <a:ea typeface="Times New Roman" panose="02020603050405020304" pitchFamily="18" charset="0"/>
              </a:rPr>
              <a:t>حياةُ النّحل وصفاته</a:t>
            </a:r>
            <a:endParaRPr lang="en-US" sz="1400" b="1" kern="0" dirty="0">
              <a:solidFill>
                <a:srgbClr val="7030A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مخطط انسيابي: معالجة متعاقبة 10">
            <a:extLst>
              <a:ext uri="{FF2B5EF4-FFF2-40B4-BE49-F238E27FC236}">
                <a16:creationId xmlns:a16="http://schemas.microsoft.com/office/drawing/2014/main" id="{6EAB10A5-2CED-4AD0-906F-5D9187117B88}"/>
              </a:ext>
            </a:extLst>
          </p:cNvPr>
          <p:cNvSpPr/>
          <p:nvPr/>
        </p:nvSpPr>
        <p:spPr>
          <a:xfrm>
            <a:off x="2673170" y="3211807"/>
            <a:ext cx="5044069" cy="1985319"/>
          </a:xfrm>
          <a:prstGeom prst="flowChartAlternateProcess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 defTabSz="914400" rtl="1">
              <a:lnSpc>
                <a:spcPct val="107000"/>
              </a:lnSpc>
              <a:spcAft>
                <a:spcPts val="800"/>
              </a:spcAft>
              <a:defRPr/>
            </a:pPr>
            <a:r>
              <a:rPr lang="ar-SA" sz="2400" b="1" kern="0" dirty="0">
                <a:solidFill>
                  <a:srgbClr val="FF0000"/>
                </a:solidFill>
                <a:ea typeface="Times New Roman" panose="02020603050405020304" pitchFamily="18" charset="0"/>
              </a:rPr>
              <a:t>الفكرة الأولى  </a:t>
            </a:r>
            <a:r>
              <a:rPr lang="ar-SA" sz="2400" b="1" kern="0" dirty="0">
                <a:solidFill>
                  <a:srgbClr val="7030A0"/>
                </a:solidFill>
                <a:ea typeface="Times New Roman" panose="02020603050405020304" pitchFamily="18" charset="0"/>
              </a:rPr>
              <a:t>: أقسام خلية النّحل .</a:t>
            </a:r>
          </a:p>
          <a:p>
            <a:pPr lvl="0" algn="r" defTabSz="914400" rtl="1">
              <a:lnSpc>
                <a:spcPct val="107000"/>
              </a:lnSpc>
              <a:spcAft>
                <a:spcPts val="800"/>
              </a:spcAft>
              <a:defRPr/>
            </a:pPr>
            <a:r>
              <a:rPr lang="ar-SA" sz="2400" b="1" kern="0" dirty="0">
                <a:solidFill>
                  <a:srgbClr val="FF0000"/>
                </a:solidFill>
                <a:ea typeface="Times New Roman" panose="02020603050405020304" pitchFamily="18" charset="0"/>
              </a:rPr>
              <a:t>الفكرة الثانية </a:t>
            </a:r>
            <a:r>
              <a:rPr lang="ar-SA" sz="2400" b="1" kern="0" dirty="0">
                <a:solidFill>
                  <a:srgbClr val="7030A0"/>
                </a:solidFill>
                <a:ea typeface="Times New Roman" panose="02020603050405020304" pitchFamily="18" charset="0"/>
              </a:rPr>
              <a:t>: ميّزات النّحل مقارنة مع الإنسان </a:t>
            </a:r>
          </a:p>
        </p:txBody>
      </p:sp>
    </p:spTree>
    <p:extLst>
      <p:ext uri="{BB962C8B-B14F-4D97-AF65-F5344CB8AC3E}">
        <p14:creationId xmlns:p14="http://schemas.microsoft.com/office/powerpoint/2010/main" val="273596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193</TotalTime>
  <Words>180</Words>
  <Application>Microsoft Office PowerPoint</Application>
  <PresentationFormat>On-screen Show (4:3)</PresentationFormat>
  <Paragraphs>34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Sakkal Majalla</vt:lpstr>
      <vt:lpstr>Simplified Arabic</vt:lpstr>
      <vt:lpstr>Times New Roman</vt:lpstr>
      <vt:lpstr>school</vt:lpstr>
      <vt:lpstr>الصّف : الثالث  المادة : لغة عربيّة  قراءة  الموضوع : مملكةُ النّحل</vt:lpstr>
      <vt:lpstr>PowerPoint Presentation</vt:lpstr>
      <vt:lpstr>PowerPoint Presentation</vt:lpstr>
      <vt:lpstr>PowerPoint Presentation</vt:lpstr>
      <vt:lpstr>شرح المفردات الجديدة في النصّ :</vt:lpstr>
      <vt:lpstr>الفكر الفرعيّة في النصّ 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ابو محمد</cp:lastModifiedBy>
  <cp:revision>31</cp:revision>
  <dcterms:created xsi:type="dcterms:W3CDTF">2020-05-02T02:36:07Z</dcterms:created>
  <dcterms:modified xsi:type="dcterms:W3CDTF">2020-05-28T07:07:52Z</dcterms:modified>
</cp:coreProperties>
</file>