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62" r:id="rId5"/>
    <p:sldId id="261" r:id="rId6"/>
    <p:sldId id="259" r:id="rId7"/>
    <p:sldId id="263" r:id="rId8"/>
    <p:sldId id="260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6607" autoAdjust="0"/>
  </p:normalViewPr>
  <p:slideViewPr>
    <p:cSldViewPr snapToGrid="0" snapToObjects="1">
      <p:cViewPr varScale="1">
        <p:scale>
          <a:sx n="65" d="100"/>
          <a:sy n="65" d="100"/>
        </p:scale>
        <p:origin x="85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Word_Document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Word_Document.docx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04564" y="4585448"/>
            <a:ext cx="3064043" cy="1411941"/>
          </a:xfrm>
          <a:solidFill>
            <a:srgbClr val="CC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rtl="1"/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Y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قراءة</a:t>
            </a:r>
            <a:br>
              <a:rPr lang="ar-SY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Y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الطاقة الشمسية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>
            <a:extLst>
              <a:ext uri="{FF2B5EF4-FFF2-40B4-BE49-F238E27FC236}">
                <a16:creationId xmlns:a16="http://schemas.microsoft.com/office/drawing/2014/main" id="{C4ACE40F-310E-4F61-B895-D47A58629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 dirty="0"/>
          </a:p>
        </p:txBody>
      </p:sp>
      <p:pic>
        <p:nvPicPr>
          <p:cNvPr id="11" name="عنصر نائب للمحتوى 10">
            <a:extLst>
              <a:ext uri="{FF2B5EF4-FFF2-40B4-BE49-F238E27FC236}">
                <a16:creationId xmlns:a16="http://schemas.microsoft.com/office/drawing/2014/main" id="{8162C999-6BB1-426C-914A-9BBEFDBB756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4334" t="6750" b="17659"/>
          <a:stretch/>
        </p:blipFill>
        <p:spPr>
          <a:xfrm>
            <a:off x="121024" y="274638"/>
            <a:ext cx="2671413" cy="3705691"/>
          </a:xfrm>
        </p:spPr>
      </p:pic>
      <p:pic>
        <p:nvPicPr>
          <p:cNvPr id="9" name="عنصر نائب للمحتوى 8">
            <a:extLst>
              <a:ext uri="{FF2B5EF4-FFF2-40B4-BE49-F238E27FC236}">
                <a16:creationId xmlns:a16="http://schemas.microsoft.com/office/drawing/2014/main" id="{CB586C1D-201E-4789-A586-99C20B6A71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2792437" y="0"/>
            <a:ext cx="6351563" cy="6857999"/>
          </a:xfr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084689D-86A0-42B4-ACD3-F179A96DD88B}"/>
              </a:ext>
            </a:extLst>
          </p:cNvPr>
          <p:cNvSpPr txBox="1">
            <a:spLocks/>
          </p:cNvSpPr>
          <p:nvPr/>
        </p:nvSpPr>
        <p:spPr>
          <a:xfrm>
            <a:off x="457199" y="1223890"/>
            <a:ext cx="6351563" cy="4902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/>
              <a:buNone/>
            </a:pPr>
            <a:endParaRPr lang="en-US" sz="2000" b="1" dirty="0">
              <a:solidFill>
                <a:srgbClr val="00B0F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عنصر نائب للمحتوى 7">
            <a:extLst>
              <a:ext uri="{FF2B5EF4-FFF2-40B4-BE49-F238E27FC236}">
                <a16:creationId xmlns:a16="http://schemas.microsoft.com/office/drawing/2014/main" id="{10C43BCA-EDB6-4D6F-A1F6-1D56F80DEF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5111" t="4568" b="17000"/>
          <a:stretch/>
        </p:blipFill>
        <p:spPr>
          <a:xfrm>
            <a:off x="2748164" y="3563467"/>
            <a:ext cx="2290965" cy="3469345"/>
          </a:xfr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8FFABEE6-2804-454A-9826-B7F30D41270A}"/>
              </a:ext>
            </a:extLst>
          </p:cNvPr>
          <p:cNvSpPr txBox="1"/>
          <p:nvPr/>
        </p:nvSpPr>
        <p:spPr>
          <a:xfrm>
            <a:off x="531573" y="393368"/>
            <a:ext cx="8080853" cy="317009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SA" sz="4000" dirty="0">
                <a:solidFill>
                  <a:schemeClr val="tx1"/>
                </a:solidFill>
              </a:rPr>
              <a:t>وللطّاقَةِ الشّمسيّةِ أَهميّةٌ عَظيمةٌ في الاقتصادِ العالَميّ, وفي الحِفاظِ على البيئةِ , وذلكَ باستخدامِ السّخّاناتِ الشّمسيّةِ في مُعظَمِ دُوَلِ العالَمِ ,وَتتَكَوّنُ هذه السّخّاناتُ من أَلواحٍ و صَفائحَ سودٍ , و أنابيبَ مُفَرّغَةٍ تَمتَصُّ طاقةَ الشّمسِ الحراريّةَ 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A50C4563-DB3E-4037-A2FA-6F46A6EDFA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5000" y="3563467"/>
            <a:ext cx="2677962" cy="325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8FFABEE6-2804-454A-9826-B7F30D41270A}"/>
              </a:ext>
            </a:extLst>
          </p:cNvPr>
          <p:cNvSpPr txBox="1"/>
          <p:nvPr/>
        </p:nvSpPr>
        <p:spPr>
          <a:xfrm>
            <a:off x="432964" y="363071"/>
            <a:ext cx="8080853" cy="378565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SA" sz="4000" dirty="0">
                <a:solidFill>
                  <a:schemeClr val="tx1"/>
                </a:solidFill>
              </a:rPr>
              <a:t>وقد وُضِعَت هذهِ الأَلواحُ بِشَكلٍ مائلٍ لامِتصِاص أكبرِ قَدرٍ مُمكنٍ من أشعّةِ الشّمسِ , ثُمّ تتوجّهُ الحرارَةُ الُمجمَّعةُ فيها إلى خَزّاناتٍ مائيّةٍ متّصِلةٍ بأنابيبِ المَنزِل . وللطّاقةِ الشّمسِيَّةِ أَهَميَّةٌ عَظيمةٌ في الحِفاظِ على البيئةِ باستخدامِ هذهِ السّخّاناتِ الشّمسيّةِ,</a:t>
            </a:r>
          </a:p>
        </p:txBody>
      </p:sp>
      <p:pic>
        <p:nvPicPr>
          <p:cNvPr id="9" name="عنصر نائب للمحتوى 8">
            <a:extLst>
              <a:ext uri="{FF2B5EF4-FFF2-40B4-BE49-F238E27FC236}">
                <a16:creationId xmlns:a16="http://schemas.microsoft.com/office/drawing/2014/main" id="{15FC33B6-12F0-45C5-A1BC-914DD3A22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6567" y="4148723"/>
            <a:ext cx="4764810" cy="270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89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8FFABEE6-2804-454A-9826-B7F30D41270A}"/>
              </a:ext>
            </a:extLst>
          </p:cNvPr>
          <p:cNvSpPr txBox="1"/>
          <p:nvPr/>
        </p:nvSpPr>
        <p:spPr>
          <a:xfrm>
            <a:off x="455374" y="363071"/>
            <a:ext cx="8080853" cy="317009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SA" sz="4000" dirty="0">
                <a:solidFill>
                  <a:schemeClr val="tx1"/>
                </a:solidFill>
              </a:rPr>
              <a:t>حَيثُ يُستعاضُ بها عنِ الغازِ والكَهرَباءِ ؛ فَتُوَفّرُ المالَ وتُؤَمّنُ المِياهَ السّاخنةَ على مَدارِ اليَومِ .إِنّ السّخّانَ الشّمسيّ وَقودٌ بِلا دُخانِ , وَنارٌ بِلا اشتعالٍ , فَنأمَنُ بها على أَنفُسِنا وعلى أَولادِنا وبُيوتِنا منَ الاحتِراقِ .</a:t>
            </a:r>
          </a:p>
        </p:txBody>
      </p:sp>
      <p:pic>
        <p:nvPicPr>
          <p:cNvPr id="9" name="عنصر نائب للمحتوى 7">
            <a:extLst>
              <a:ext uri="{FF2B5EF4-FFF2-40B4-BE49-F238E27FC236}">
                <a16:creationId xmlns:a16="http://schemas.microsoft.com/office/drawing/2014/main" id="{101B4DC1-4C8C-46D9-9420-0AC4E09FCA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11" t="4568" b="17000"/>
          <a:stretch/>
        </p:blipFill>
        <p:spPr>
          <a:xfrm>
            <a:off x="2724788" y="3543211"/>
            <a:ext cx="2290965" cy="3324830"/>
          </a:xfrm>
          <a:prstGeom prst="rect">
            <a:avLst/>
          </a:prstGeom>
        </p:spPr>
      </p:pic>
      <p:pic>
        <p:nvPicPr>
          <p:cNvPr id="10" name="عنصر نائب للمحتوى 8">
            <a:extLst>
              <a:ext uri="{FF2B5EF4-FFF2-40B4-BE49-F238E27FC236}">
                <a16:creationId xmlns:a16="http://schemas.microsoft.com/office/drawing/2014/main" id="{12F40F9E-5C5A-4C3F-A0B3-4C8E74863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5753" y="3533170"/>
            <a:ext cx="2635624" cy="333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81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51692"/>
          </a:xfrm>
        </p:spPr>
        <p:txBody>
          <a:bodyPr>
            <a:normAutofit fontScale="90000"/>
          </a:bodyPr>
          <a:lstStyle/>
          <a:p>
            <a:pPr algn="r"/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6" name="عنصر 5">
            <a:extLst>
              <a:ext uri="{FF2B5EF4-FFF2-40B4-BE49-F238E27FC236}">
                <a16:creationId xmlns:a16="http://schemas.microsoft.com/office/drawing/2014/main" id="{3DEC12DD-E3E3-4ABF-848F-324EA1030B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276663"/>
              </p:ext>
            </p:extLst>
          </p:nvPr>
        </p:nvGraphicFramePr>
        <p:xfrm>
          <a:off x="276225" y="276225"/>
          <a:ext cx="6629400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Document" r:id="rId4" imgW="6629729" imgH="309733" progId="Word.Document.12">
                  <p:embed/>
                </p:oleObj>
              </mc:Choice>
              <mc:Fallback>
                <p:oleObj name="Document" r:id="rId4" imgW="6629729" imgH="30973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6225" y="276225"/>
                        <a:ext cx="6629400" cy="309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2CFAECA6-33EA-43A3-8795-86BA72C68599}"/>
              </a:ext>
            </a:extLst>
          </p:cNvPr>
          <p:cNvSpPr txBox="1"/>
          <p:nvPr/>
        </p:nvSpPr>
        <p:spPr>
          <a:xfrm>
            <a:off x="2334427" y="464430"/>
            <a:ext cx="5821709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0" indent="0" algn="r">
              <a:buNone/>
            </a:pPr>
            <a:r>
              <a:rPr lang="ar-SY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مم تتكون السخانات الشمسية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EA7EA4D-CCC0-4BC3-AA0F-C5CA8EE280BD}"/>
              </a:ext>
            </a:extLst>
          </p:cNvPr>
          <p:cNvSpPr txBox="1"/>
          <p:nvPr/>
        </p:nvSpPr>
        <p:spPr>
          <a:xfrm>
            <a:off x="987860" y="1231477"/>
            <a:ext cx="7168275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indent="0" algn="r">
              <a:buNone/>
            </a:pPr>
            <a:r>
              <a:rPr lang="ar-SY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تتكون السخانات الشمسية من ألواح وصفائح سود ،و أنابيب مفرغة تمتص الطاقة الشمسية</a:t>
            </a:r>
            <a:endParaRPr lang="en-US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8972AC6-6D08-449A-B0F1-33586B07C52C}"/>
              </a:ext>
            </a:extLst>
          </p:cNvPr>
          <p:cNvSpPr txBox="1"/>
          <p:nvPr/>
        </p:nvSpPr>
        <p:spPr>
          <a:xfrm>
            <a:off x="1228299" y="2581813"/>
            <a:ext cx="6927837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0" indent="0" algn="r">
              <a:buNone/>
            </a:pPr>
            <a:r>
              <a:rPr lang="ar-SY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أعلل سبب وضع السخانات الشمسية بشكل مائل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D4DC318-84D3-4835-9AC8-03EA33A5EEC7}"/>
              </a:ext>
            </a:extLst>
          </p:cNvPr>
          <p:cNvSpPr txBox="1"/>
          <p:nvPr/>
        </p:nvSpPr>
        <p:spPr>
          <a:xfrm>
            <a:off x="987861" y="3362632"/>
            <a:ext cx="7168275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indent="0" algn="r">
              <a:buNone/>
            </a:pPr>
            <a:r>
              <a:rPr lang="ar-SY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توضع السخانات الشمسية بشكل مائل لامتصاص أكبر قدر ممكن من الشمس</a:t>
            </a: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51692"/>
          </a:xfrm>
        </p:spPr>
        <p:txBody>
          <a:bodyPr>
            <a:normAutofit fontScale="90000"/>
          </a:bodyPr>
          <a:lstStyle/>
          <a:p>
            <a:pPr algn="r"/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180" y="560926"/>
            <a:ext cx="7875639" cy="137149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r">
              <a:buNone/>
            </a:pPr>
            <a:r>
              <a:rPr lang="ar-SY" sz="3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 </a:t>
            </a:r>
            <a:r>
              <a:rPr lang="ar-SY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أختار الإجابة الصحيحة، النص السابق ينتمي إلى :</a:t>
            </a:r>
          </a:p>
          <a:p>
            <a:pPr marL="0" indent="0" algn="r">
              <a:buNone/>
            </a:pPr>
            <a:r>
              <a:rPr lang="ar-SY" sz="36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القصة </a:t>
            </a:r>
            <a:r>
              <a:rPr lang="ar-SY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</a:t>
            </a:r>
            <a:r>
              <a:rPr lang="ar-SY" sz="36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المقالة العلمية                المقالة الأدبية</a:t>
            </a:r>
            <a:endParaRPr lang="en-US" sz="3600" b="1" dirty="0">
              <a:solidFill>
                <a:srgbClr val="FFFF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6" name="عنصر 5">
            <a:extLst>
              <a:ext uri="{FF2B5EF4-FFF2-40B4-BE49-F238E27FC236}">
                <a16:creationId xmlns:a16="http://schemas.microsoft.com/office/drawing/2014/main" id="{3DEC12DD-E3E3-4ABF-848F-324EA1030B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6225" y="276225"/>
          <a:ext cx="6629400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Document" r:id="rId4" imgW="6629729" imgH="309733" progId="Word.Document.12">
                  <p:embed/>
                </p:oleObj>
              </mc:Choice>
              <mc:Fallback>
                <p:oleObj name="Document" r:id="rId4" imgW="6629729" imgH="309733" progId="Word.Document.12">
                  <p:embed/>
                  <p:pic>
                    <p:nvPicPr>
                      <p:cNvPr id="6" name="عنصر 5">
                        <a:extLst>
                          <a:ext uri="{FF2B5EF4-FFF2-40B4-BE49-F238E27FC236}">
                            <a16:creationId xmlns:a16="http://schemas.microsoft.com/office/drawing/2014/main" id="{3DEC12DD-E3E3-4ABF-848F-324EA1030B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6225" y="276225"/>
                        <a:ext cx="6629400" cy="309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2A309EED-608D-4843-BFDE-36289EBB67B0}"/>
              </a:ext>
            </a:extLst>
          </p:cNvPr>
          <p:cNvSpPr/>
          <p:nvPr/>
        </p:nvSpPr>
        <p:spPr>
          <a:xfrm>
            <a:off x="4282238" y="1199101"/>
            <a:ext cx="2312894" cy="646331"/>
          </a:xfrm>
          <a:prstGeom prst="roundRect">
            <a:avLst/>
          </a:prstGeom>
          <a:noFill/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F011A02A-3B53-4F17-92B4-78B94E775B52}"/>
              </a:ext>
            </a:extLst>
          </p:cNvPr>
          <p:cNvSpPr txBox="1"/>
          <p:nvPr/>
        </p:nvSpPr>
        <p:spPr>
          <a:xfrm>
            <a:off x="3942527" y="2202872"/>
            <a:ext cx="4313595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0" indent="0" algn="r" rtl="1">
              <a:buNone/>
            </a:pPr>
            <a:r>
              <a:rPr lang="ar-SY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4-أضع عنواناً مناسباً للنص</a:t>
            </a:r>
            <a:r>
              <a:rPr lang="en-US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Y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E8FD4C1-BDCD-4CBC-9AFE-D3436F9E2C54}"/>
              </a:ext>
            </a:extLst>
          </p:cNvPr>
          <p:cNvSpPr txBox="1"/>
          <p:nvPr/>
        </p:nvSpPr>
        <p:spPr>
          <a:xfrm>
            <a:off x="4767787" y="3014113"/>
            <a:ext cx="2663077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indent="0" algn="r" rtl="1">
              <a:buNone/>
            </a:pPr>
            <a:r>
              <a:rPr lang="ar-SY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الطاقة النظيفة</a:t>
            </a:r>
            <a:endParaRPr lang="en-US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3050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3173" y="475078"/>
            <a:ext cx="5205046" cy="193783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ar-SY" sz="36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أبحث في النص عن :</a:t>
            </a:r>
          </a:p>
          <a:p>
            <a:pPr marL="0" indent="0" algn="r" rtl="1">
              <a:buNone/>
            </a:pPr>
            <a:r>
              <a:rPr lang="ar-SY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مرادف كلمة </a:t>
            </a:r>
            <a:r>
              <a:rPr lang="ar-SY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مرتبطة</a:t>
            </a:r>
          </a:p>
          <a:p>
            <a:pPr marL="0" indent="0" algn="r" rtl="1">
              <a:buNone/>
            </a:pPr>
            <a:r>
              <a:rPr lang="ar-SY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ضد كلمة </a:t>
            </a:r>
            <a:r>
              <a:rPr lang="ar-SY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المتفرقة</a:t>
            </a:r>
          </a:p>
          <a:p>
            <a:pPr marL="0" indent="0" algn="r" rtl="1">
              <a:buNone/>
            </a:pPr>
            <a:endParaRPr lang="ar-SY" sz="28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ar-SY" sz="28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A9CB1C4-D7FA-4650-8850-13DFD825CF78}"/>
              </a:ext>
            </a:extLst>
          </p:cNvPr>
          <p:cNvSpPr/>
          <p:nvPr/>
        </p:nvSpPr>
        <p:spPr>
          <a:xfrm>
            <a:off x="3008671" y="1063760"/>
            <a:ext cx="1290483" cy="42459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3200" dirty="0">
                <a:solidFill>
                  <a:schemeClr val="tx1"/>
                </a:solidFill>
              </a:rPr>
              <a:t>متعلقة</a:t>
            </a: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81C901F0-A461-4E15-89E6-C879893FD61A}"/>
              </a:ext>
            </a:extLst>
          </p:cNvPr>
          <p:cNvSpPr/>
          <p:nvPr/>
        </p:nvSpPr>
        <p:spPr>
          <a:xfrm>
            <a:off x="3008671" y="1709512"/>
            <a:ext cx="1296269" cy="42459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3200" dirty="0"/>
              <a:t>مجتمعة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BD39FA9-F877-438E-AA7C-79C15ECE0A99}"/>
              </a:ext>
            </a:extLst>
          </p:cNvPr>
          <p:cNvSpPr txBox="1"/>
          <p:nvPr/>
        </p:nvSpPr>
        <p:spPr>
          <a:xfrm>
            <a:off x="3124615" y="3287882"/>
            <a:ext cx="402631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indent="0" algn="r" rtl="1">
              <a:buNone/>
            </a:pPr>
            <a:r>
              <a:rPr lang="ar-SY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تمتص الأرض حرارة الشمس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E81D4A5-0B93-46B1-92C9-AA5EF90EEF8A}"/>
              </a:ext>
            </a:extLst>
          </p:cNvPr>
          <p:cNvSpPr txBox="1"/>
          <p:nvPr/>
        </p:nvSpPr>
        <p:spPr>
          <a:xfrm>
            <a:off x="1485502" y="2572538"/>
            <a:ext cx="567812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indent="0" algn="r" rtl="1">
              <a:buNone/>
            </a:pPr>
            <a:r>
              <a:rPr lang="ar-SY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أضع الكلمة الآتية في جملة مفيدة  (</a:t>
            </a:r>
            <a:r>
              <a:rPr lang="ar-SY" sz="36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تمتص</a:t>
            </a:r>
            <a:r>
              <a:rPr lang="ar-SY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lang="ar-SY" sz="36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4BB8D7C-BF13-4045-8836-8854D9CF5EE7}"/>
              </a:ext>
            </a:extLst>
          </p:cNvPr>
          <p:cNvSpPr txBox="1"/>
          <p:nvPr/>
        </p:nvSpPr>
        <p:spPr>
          <a:xfrm>
            <a:off x="2840765" y="4003226"/>
            <a:ext cx="4297454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indent="0" algn="r" rtl="1">
              <a:buNone/>
            </a:pPr>
            <a:r>
              <a:rPr lang="ar-SY" sz="36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أصوغ جملة وفق النموذج الآتي :</a:t>
            </a:r>
          </a:p>
          <a:p>
            <a:pPr marL="0" indent="0" algn="r" rtl="1">
              <a:buNone/>
            </a:pPr>
            <a:r>
              <a:rPr lang="ar-SY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والله </a:t>
            </a:r>
            <a:r>
              <a:rPr lang="ar-SY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إن الطاقة الشمسية مفيدة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D174D79-B795-4D1E-AABC-1EA8F349CAB0}"/>
              </a:ext>
            </a:extLst>
          </p:cNvPr>
          <p:cNvSpPr txBox="1"/>
          <p:nvPr/>
        </p:nvSpPr>
        <p:spPr>
          <a:xfrm>
            <a:off x="3137322" y="5272568"/>
            <a:ext cx="4000897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indent="0" algn="r" rtl="1">
              <a:buNone/>
            </a:pPr>
            <a:r>
              <a:rPr lang="ar-SY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والله</a:t>
            </a:r>
            <a:r>
              <a:rPr lang="ar-SY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إن العلم مفيد للإنسان     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عنوان 3">
            <a:extLst>
              <a:ext uri="{FF2B5EF4-FFF2-40B4-BE49-F238E27FC236}">
                <a16:creationId xmlns:a16="http://schemas.microsoft.com/office/drawing/2014/main" id="{6D6EFA05-6882-45A5-8719-0A2F79CF43C2}"/>
              </a:ext>
            </a:extLst>
          </p:cNvPr>
          <p:cNvSpPr txBox="1">
            <a:spLocks/>
          </p:cNvSpPr>
          <p:nvPr/>
        </p:nvSpPr>
        <p:spPr>
          <a:xfrm>
            <a:off x="2514600" y="384172"/>
            <a:ext cx="4114800" cy="1041357"/>
          </a:xfrm>
          <a:prstGeom prst="horizontalScroll">
            <a:avLst/>
          </a:prstGeom>
          <a:solidFill>
            <a:srgbClr val="FFFFAF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4000" dirty="0">
                <a:solidFill>
                  <a:schemeClr val="tx1"/>
                </a:solidFill>
              </a:rPr>
              <a:t>وفي الختام</a:t>
            </a:r>
          </a:p>
        </p:txBody>
      </p:sp>
      <p:sp>
        <p:nvSpPr>
          <p:cNvPr id="13" name="عنوان 3">
            <a:extLst>
              <a:ext uri="{FF2B5EF4-FFF2-40B4-BE49-F238E27FC236}">
                <a16:creationId xmlns:a16="http://schemas.microsoft.com/office/drawing/2014/main" id="{5CF23C8F-8DA6-4618-83F3-5B3D5826ACC9}"/>
              </a:ext>
            </a:extLst>
          </p:cNvPr>
          <p:cNvSpPr txBox="1">
            <a:spLocks/>
          </p:cNvSpPr>
          <p:nvPr/>
        </p:nvSpPr>
        <p:spPr>
          <a:xfrm>
            <a:off x="630921" y="1601050"/>
            <a:ext cx="7760043" cy="156966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3200" dirty="0"/>
              <a:t>آمل أن تكونوا قد استفدتم من هذا الدرس يا طلابي الأعزاء</a:t>
            </a:r>
          </a:p>
          <a:p>
            <a:pPr algn="r" rtl="1"/>
            <a:endParaRPr lang="ar-SA" sz="3200" dirty="0"/>
          </a:p>
          <a:p>
            <a:pPr algn="r" rtl="1"/>
            <a:r>
              <a:rPr lang="ar-SA" sz="3200" dirty="0"/>
              <a:t>    ولا ننسى ان ننفذ الواجب المنزلي بمساعدة الأهل</a:t>
            </a:r>
          </a:p>
        </p:txBody>
      </p:sp>
      <p:sp>
        <p:nvSpPr>
          <p:cNvPr id="14" name="عنصر نائب للمحتوى 3">
            <a:extLst>
              <a:ext uri="{FF2B5EF4-FFF2-40B4-BE49-F238E27FC236}">
                <a16:creationId xmlns:a16="http://schemas.microsoft.com/office/drawing/2014/main" id="{C873CD9C-E6BF-4773-B0D4-683E6CD0C268}"/>
              </a:ext>
            </a:extLst>
          </p:cNvPr>
          <p:cNvSpPr>
            <a:spLocks noGrp="1"/>
          </p:cNvSpPr>
          <p:nvPr/>
        </p:nvSpPr>
        <p:spPr>
          <a:xfrm>
            <a:off x="2184057" y="3265690"/>
            <a:ext cx="4775886" cy="1708021"/>
          </a:xfrm>
          <a:prstGeom prst="cloudCallout">
            <a:avLst/>
          </a:prstGeom>
          <a:solidFill>
            <a:srgbClr val="FFFF85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SA" sz="2400" b="1" dirty="0">
                <a:solidFill>
                  <a:schemeClr val="tx1"/>
                </a:solidFill>
              </a:rPr>
              <a:t>الى اللقاء في درس آخر </a:t>
            </a:r>
          </a:p>
          <a:p>
            <a:pPr marL="0" indent="0" algn="r">
              <a:buNone/>
            </a:pPr>
            <a:r>
              <a:rPr lang="ar-SA" sz="2400" b="1" dirty="0">
                <a:solidFill>
                  <a:schemeClr val="tx1"/>
                </a:solidFill>
              </a:rPr>
              <a:t>          ودمتم في أمان الله </a:t>
            </a:r>
          </a:p>
        </p:txBody>
      </p:sp>
    </p:spTree>
    <p:extLst>
      <p:ext uri="{BB962C8B-B14F-4D97-AF65-F5344CB8AC3E}">
        <p14:creationId xmlns:p14="http://schemas.microsoft.com/office/powerpoint/2010/main" val="271153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368</TotalTime>
  <Words>253</Words>
  <Application>Microsoft Office PowerPoint</Application>
  <PresentationFormat>عرض على الشاشة (4:3)</PresentationFormat>
  <Paragraphs>28</Paragraphs>
  <Slides>9</Slides>
  <Notes>0</Notes>
  <HiddenSlides>0</HiddenSlides>
  <MMClips>0</MMClips>
  <ScaleCrop>false</ScaleCrop>
  <HeadingPairs>
    <vt:vector size="8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4" baseType="lpstr">
      <vt:lpstr>Arial</vt:lpstr>
      <vt:lpstr>Calibri</vt:lpstr>
      <vt:lpstr>Sakkal Majalla</vt:lpstr>
      <vt:lpstr>school</vt:lpstr>
      <vt:lpstr>Document</vt:lpstr>
      <vt:lpstr>القراءة الطاقة الشمسية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ACER</cp:lastModifiedBy>
  <cp:revision>42</cp:revision>
  <dcterms:created xsi:type="dcterms:W3CDTF">2020-05-02T02:36:07Z</dcterms:created>
  <dcterms:modified xsi:type="dcterms:W3CDTF">2020-07-11T18:23:04Z</dcterms:modified>
</cp:coreProperties>
</file>