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4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8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99" y="4620124"/>
            <a:ext cx="3761405" cy="1191127"/>
          </a:xfrm>
          <a:solidFill>
            <a:srgbClr val="FFFF00"/>
          </a:solidFill>
          <a:effectLst>
            <a:glow rad="63500">
              <a:schemeClr val="accent5">
                <a:satMod val="175000"/>
                <a:alpha val="40000"/>
              </a:schemeClr>
            </a:glow>
            <a:softEdge rad="317500"/>
          </a:effectLst>
        </p:spPr>
        <p:txBody>
          <a:bodyPr>
            <a:normAutofit/>
          </a:bodyPr>
          <a:lstStyle/>
          <a:p>
            <a:r>
              <a:rPr lang="ar-SA" sz="3200" dirty="0"/>
              <a:t>قسمة عدد من ثلاث منازل على عدد من منزلة احدة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889" y="2081463"/>
            <a:ext cx="6942221" cy="1395662"/>
          </a:xfrm>
          <a:solidFill>
            <a:srgbClr val="FFFF00"/>
          </a:solidFill>
          <a:effectLst>
            <a:glow rad="139700">
              <a:schemeClr val="accent5">
                <a:satMod val="175000"/>
                <a:alpha val="40000"/>
              </a:schemeClr>
            </a:glow>
            <a:softEdge rad="317500"/>
          </a:effectLst>
        </p:spPr>
        <p:txBody>
          <a:bodyPr/>
          <a:lstStyle/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sz="3600" dirty="0"/>
              <a:t>هيا بنا نتعرف إلى قسمة عدد من ثلاث منازل  </a:t>
            </a:r>
          </a:p>
          <a:p>
            <a:pPr marL="0" indent="0" algn="r" rtl="1">
              <a:buNone/>
            </a:pPr>
            <a:r>
              <a:rPr lang="ar-SA" sz="3600" dirty="0"/>
              <a:t>            على عدد من منزلة احدة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31837"/>
            <a:ext cx="6653463" cy="723983"/>
          </a:xfrm>
        </p:spPr>
        <p:txBody>
          <a:bodyPr>
            <a:normAutofit/>
          </a:bodyPr>
          <a:lstStyle/>
          <a:p>
            <a:r>
              <a:rPr lang="ar-SA" sz="3600" dirty="0"/>
              <a:t>لحساب ناتج 363÷3نقوم بالخطوات الآتية:</a:t>
            </a:r>
            <a:endParaRPr lang="en-US" sz="3600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7FDB3E2-A7A6-4983-B54C-A25B00B86002}"/>
              </a:ext>
            </a:extLst>
          </p:cNvPr>
          <p:cNvSpPr txBox="1"/>
          <p:nvPr/>
        </p:nvSpPr>
        <p:spPr>
          <a:xfrm>
            <a:off x="5053914" y="1732548"/>
            <a:ext cx="328397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200" dirty="0"/>
              <a:t>الخطة الأولى:</a:t>
            </a:r>
          </a:p>
          <a:p>
            <a:pPr algn="r"/>
            <a:r>
              <a:rPr lang="ar-SA" sz="3200" dirty="0"/>
              <a:t>نوزع لوحات المئة على 3 بالتساوي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6DCFC21B-4313-4EEA-B4D3-0D66FDBE1FE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630" y="2854606"/>
            <a:ext cx="1439279" cy="154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6D58A49-AADA-4F56-B021-EB673E1DB2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140" y="2854605"/>
            <a:ext cx="1367841" cy="154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140195E-9B7D-4D9B-BE7A-6FD22B8604C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0" y="2854604"/>
            <a:ext cx="1367841" cy="154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E7409EE-F4EB-4297-B34B-7D29DE859FE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16" y="1475201"/>
            <a:ext cx="745276" cy="723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1F6A43D-1EE5-45C3-B6DC-062628D2D06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16" y="2130623"/>
            <a:ext cx="745276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4E9F9A3-CE36-4190-87CD-7C1922B49CC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t="13986" r="4443" b="14117"/>
          <a:stretch/>
        </p:blipFill>
        <p:spPr bwMode="auto">
          <a:xfrm>
            <a:off x="1408035" y="1794721"/>
            <a:ext cx="649366" cy="59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F47DF72-956C-46E2-AAE1-07EA5DB455A8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9" b="6815"/>
          <a:stretch/>
        </p:blipFill>
        <p:spPr bwMode="auto">
          <a:xfrm>
            <a:off x="2223209" y="1625270"/>
            <a:ext cx="1171575" cy="994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77778E-7 -1.11111E-6 L 0.11441 -1.11111E-6 C 0.1658 -1.11111E-6 0.22899 0.05556 0.22899 0.10093 L 0.22899 0.2018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1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50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-3.7037E-6 L 0.06997 -3.7037E-6 C 0.10122 -3.7037E-6 0.13993 0.04699 0.13993 0.08542 L 0.13993 0.17084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7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75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-4.07407E-6 L 0.00208 0.2585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A08FDA9A-9A57-4FA5-B217-80AA24476F2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08" y="3111803"/>
            <a:ext cx="1660984" cy="163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9DC2171-B447-492A-935B-8C5E5D05590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8" y="3088055"/>
            <a:ext cx="1660984" cy="163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E2F0424-A716-42CC-B806-54410806277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057" y="3099929"/>
            <a:ext cx="1749095" cy="163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E03ABF2-CA0B-4E89-8CF1-21406090C9E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t="16285" r="9621" b="9731"/>
          <a:stretch/>
        </p:blipFill>
        <p:spPr bwMode="auto">
          <a:xfrm>
            <a:off x="795985" y="3611866"/>
            <a:ext cx="493294" cy="613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09829EF-9274-47B0-87F3-43F20A1444E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t="16285" r="9621" b="9731"/>
          <a:stretch/>
        </p:blipFill>
        <p:spPr bwMode="auto">
          <a:xfrm>
            <a:off x="3990501" y="3623740"/>
            <a:ext cx="493294" cy="613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4988221-DD15-4D56-8CFC-36A168C986C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t="16285" r="9621" b="9731"/>
          <a:stretch/>
        </p:blipFill>
        <p:spPr bwMode="auto">
          <a:xfrm>
            <a:off x="2422865" y="3611866"/>
            <a:ext cx="493294" cy="613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78AACAB-871C-4985-9D48-BACC5A67ED3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4640" r="17094" b="5170"/>
          <a:stretch/>
        </p:blipFill>
        <p:spPr bwMode="auto">
          <a:xfrm>
            <a:off x="1010510" y="1657044"/>
            <a:ext cx="290872" cy="73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D13979-FED2-4BC0-A339-26706904C15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4640" r="17094" b="5170"/>
          <a:stretch/>
        </p:blipFill>
        <p:spPr bwMode="auto">
          <a:xfrm>
            <a:off x="1442141" y="1657045"/>
            <a:ext cx="260235" cy="73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F694566-EA86-481A-9E29-3D5DC21BACCD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4640" r="17094" b="5170"/>
          <a:stretch/>
        </p:blipFill>
        <p:spPr bwMode="auto">
          <a:xfrm>
            <a:off x="1831032" y="1657044"/>
            <a:ext cx="251438" cy="72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BC6CCEB-18AE-4DC8-898A-5512D02F87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899" t="7864" r="22532" b="19777"/>
          <a:stretch/>
        </p:blipFill>
        <p:spPr>
          <a:xfrm>
            <a:off x="2232908" y="1896376"/>
            <a:ext cx="175190" cy="464300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C894AE2-A19A-430E-A6FD-BE08FBDCF124}"/>
              </a:ext>
            </a:extLst>
          </p:cNvPr>
          <p:cNvSpPr txBox="1"/>
          <p:nvPr/>
        </p:nvSpPr>
        <p:spPr>
          <a:xfrm>
            <a:off x="4868563" y="1520940"/>
            <a:ext cx="367482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200" dirty="0"/>
              <a:t>الخطوة الثانية:</a:t>
            </a:r>
          </a:p>
          <a:p>
            <a:pPr algn="r"/>
            <a:r>
              <a:rPr lang="ar-SA" sz="3200" dirty="0"/>
              <a:t>نوزع أعمدة العشرات على 3 بالتساوي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11111E-6 -4.44444E-6 L 0.14792 -4.44444E-6 C 0.21424 -4.44444E-6 0.29583 0.07454 0.29583 0.13519 L 0.29583 0.2703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08195 -3.7037E-7 C 0.11876 -3.7037E-7 0.16407 0.07222 0.16407 0.13125 L 0.16407 0.2625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4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03819 0.267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0B7F81B2-8DE6-48A3-B710-DB9479F7335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560" y="3089095"/>
            <a:ext cx="1487747" cy="1569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7671F27-D836-41A0-8F89-1842305BF85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3089095"/>
            <a:ext cx="1596032" cy="154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8ADBB3A-F966-4157-88BF-FBB32A3D17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48" y="3089094"/>
            <a:ext cx="1487747" cy="154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7876B19-1BBC-487E-92D9-08BBFADB0A7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t="16285" r="9621" b="9731"/>
          <a:stretch/>
        </p:blipFill>
        <p:spPr bwMode="auto">
          <a:xfrm>
            <a:off x="860723" y="3611866"/>
            <a:ext cx="493294" cy="613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97DA43C-1AB0-4A8E-89C8-D8FB4043975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t="16285" r="9621" b="9731"/>
          <a:stretch/>
        </p:blipFill>
        <p:spPr bwMode="auto">
          <a:xfrm>
            <a:off x="4152978" y="3611866"/>
            <a:ext cx="493294" cy="613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CB42CC3-4D74-4247-94E9-B6099CEBC91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t="16285" r="9621" b="9731"/>
          <a:stretch/>
        </p:blipFill>
        <p:spPr bwMode="auto">
          <a:xfrm>
            <a:off x="2592039" y="3611865"/>
            <a:ext cx="493294" cy="613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590518C-3899-4B0B-A9E6-0639DB9BE54F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4640" r="17094" b="5170"/>
          <a:stretch/>
        </p:blipFill>
        <p:spPr bwMode="auto">
          <a:xfrm>
            <a:off x="4671213" y="3494717"/>
            <a:ext cx="290872" cy="73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818AA79-B72C-4519-A038-0B14435C2B4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4640" r="17094" b="5170"/>
          <a:stretch/>
        </p:blipFill>
        <p:spPr bwMode="auto">
          <a:xfrm>
            <a:off x="3102725" y="3494717"/>
            <a:ext cx="290872" cy="73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7ECCC8C-0B29-48D1-BA20-23FBB60EB1AA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4640" r="17094" b="5170"/>
          <a:stretch/>
        </p:blipFill>
        <p:spPr bwMode="auto">
          <a:xfrm>
            <a:off x="1435509" y="3494717"/>
            <a:ext cx="290872" cy="73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B186A9B-C5BB-4C99-987A-87C72CA9AC1D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0"/>
          <a:stretch/>
        </p:blipFill>
        <p:spPr bwMode="auto">
          <a:xfrm>
            <a:off x="3343107" y="2513371"/>
            <a:ext cx="201507" cy="21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C063E55-CC50-4160-8083-B9921F602910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0"/>
          <a:stretch/>
        </p:blipFill>
        <p:spPr bwMode="auto">
          <a:xfrm>
            <a:off x="3343107" y="2150841"/>
            <a:ext cx="219265" cy="219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47FA369-C990-4BA8-9D66-DA643C6EAF8C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0"/>
          <a:stretch/>
        </p:blipFill>
        <p:spPr bwMode="auto">
          <a:xfrm>
            <a:off x="3343107" y="1789862"/>
            <a:ext cx="219265" cy="21833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351A9F0-760F-4DB6-B478-F23B11EBE33C}"/>
              </a:ext>
            </a:extLst>
          </p:cNvPr>
          <p:cNvSpPr txBox="1"/>
          <p:nvPr/>
        </p:nvSpPr>
        <p:spPr>
          <a:xfrm>
            <a:off x="5293688" y="1820873"/>
            <a:ext cx="2952853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200" dirty="0"/>
              <a:t>الخطة الثالثة:</a:t>
            </a:r>
          </a:p>
          <a:p>
            <a:pPr algn="r"/>
            <a:r>
              <a:rPr lang="ar-SA" sz="3200" dirty="0"/>
              <a:t>نوزع </a:t>
            </a:r>
            <a:r>
              <a:rPr lang="ar-SA" sz="3200" dirty="0" err="1"/>
              <a:t>الواحدات</a:t>
            </a:r>
            <a:r>
              <a:rPr lang="ar-SA" sz="3200" dirty="0"/>
              <a:t> على 3 بالتساوي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5E-6 2.59259E-6 L 0.09184 2.59259E-6 C 0.13316 2.59259E-6 0.18386 0.05231 0.18386 0.09514 L 0.18386 0.19051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4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0591 0.2289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08732 -1.85185E-6 C -0.12638 -1.85185E-6 -0.17447 0.07755 -0.17447 0.14074 L -0.17447 0.28171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026" y="575426"/>
            <a:ext cx="6075947" cy="723983"/>
          </a:xfrm>
        </p:spPr>
        <p:txBody>
          <a:bodyPr>
            <a:normAutofit/>
          </a:bodyPr>
          <a:lstStyle/>
          <a:p>
            <a:r>
              <a:rPr lang="ar-SA" sz="2800" dirty="0"/>
              <a:t>أي : 363÷3=121 وتتم الخطوات السابقة كالآتي:</a:t>
            </a:r>
            <a:endParaRPr lang="en-US" sz="2800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B08D53A-B07F-4EA4-8186-40A201EF6EE4}"/>
              </a:ext>
            </a:extLst>
          </p:cNvPr>
          <p:cNvSpPr txBox="1"/>
          <p:nvPr/>
        </p:nvSpPr>
        <p:spPr>
          <a:xfrm>
            <a:off x="5065295" y="1756610"/>
            <a:ext cx="3392905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800" dirty="0"/>
              <a:t>الخطوة الأولى نقسم المئات:</a:t>
            </a:r>
          </a:p>
          <a:p>
            <a:pPr algn="r"/>
            <a:r>
              <a:rPr lang="ar-SA" sz="2800" dirty="0"/>
              <a:t>   نقسم 3على3</a:t>
            </a:r>
          </a:p>
          <a:p>
            <a:pPr algn="r"/>
            <a:r>
              <a:rPr lang="ar-SA" sz="2800" dirty="0"/>
              <a:t>   نضرب 1بـ3</a:t>
            </a:r>
          </a:p>
          <a:p>
            <a:pPr algn="r"/>
            <a:r>
              <a:rPr lang="ar-SA" sz="2800" dirty="0"/>
              <a:t>   نطرح 3من3</a:t>
            </a:r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1D888C76-6A22-48D0-B8B1-774DC085E0FC}"/>
              </a:ext>
            </a:extLst>
          </p:cNvPr>
          <p:cNvCxnSpPr/>
          <p:nvPr/>
        </p:nvCxnSpPr>
        <p:spPr>
          <a:xfrm>
            <a:off x="1789696" y="3419780"/>
            <a:ext cx="10407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موصل: على شكل مرفق 14">
            <a:extLst>
              <a:ext uri="{FF2B5EF4-FFF2-40B4-BE49-F238E27FC236}">
                <a16:creationId xmlns:a16="http://schemas.microsoft.com/office/drawing/2014/main" id="{05AAFABE-9615-4754-9573-8BC0C144B26A}"/>
              </a:ext>
            </a:extLst>
          </p:cNvPr>
          <p:cNvCxnSpPr/>
          <p:nvPr/>
        </p:nvCxnSpPr>
        <p:spPr>
          <a:xfrm rot="10800000" flipV="1">
            <a:off x="926433" y="2221393"/>
            <a:ext cx="1816768" cy="61361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E32BB20-4CFA-40A9-9660-27BB9D5736D7}"/>
              </a:ext>
            </a:extLst>
          </p:cNvPr>
          <p:cNvSpPr txBox="1"/>
          <p:nvPr/>
        </p:nvSpPr>
        <p:spPr>
          <a:xfrm flipH="1">
            <a:off x="1834816" y="2263143"/>
            <a:ext cx="9504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363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1CE0720-302D-402B-BA0A-7655531F8EC9}"/>
              </a:ext>
            </a:extLst>
          </p:cNvPr>
          <p:cNvSpPr txBox="1"/>
          <p:nvPr/>
        </p:nvSpPr>
        <p:spPr>
          <a:xfrm>
            <a:off x="1299413" y="2263143"/>
            <a:ext cx="445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3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592558B-5338-4B90-A664-5C5F80CADEDF}"/>
              </a:ext>
            </a:extLst>
          </p:cNvPr>
          <p:cNvSpPr txBox="1"/>
          <p:nvPr/>
        </p:nvSpPr>
        <p:spPr>
          <a:xfrm>
            <a:off x="1922044" y="2795425"/>
            <a:ext cx="90838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-</a:t>
            </a:r>
            <a:r>
              <a:rPr lang="ar-SA" sz="3200" dirty="0"/>
              <a:t>   3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837786F-DF31-4BB3-BAEF-702C8F592024}"/>
              </a:ext>
            </a:extLst>
          </p:cNvPr>
          <p:cNvSpPr txBox="1"/>
          <p:nvPr/>
        </p:nvSpPr>
        <p:spPr>
          <a:xfrm>
            <a:off x="1879937" y="3438220"/>
            <a:ext cx="3729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0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CB2EA30-099C-4A90-9EDE-1BA94FA493E0}"/>
              </a:ext>
            </a:extLst>
          </p:cNvPr>
          <p:cNvSpPr txBox="1"/>
          <p:nvPr/>
        </p:nvSpPr>
        <p:spPr>
          <a:xfrm>
            <a:off x="1861889" y="1725206"/>
            <a:ext cx="5173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63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7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2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7ECEB08-C50D-4A5E-9168-A8D6BFE9EA12}"/>
              </a:ext>
            </a:extLst>
          </p:cNvPr>
          <p:cNvSpPr txBox="1"/>
          <p:nvPr/>
        </p:nvSpPr>
        <p:spPr>
          <a:xfrm>
            <a:off x="5402179" y="1118936"/>
            <a:ext cx="3068053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400" dirty="0"/>
              <a:t>الخطوة الثانية نقسم العشرات:</a:t>
            </a:r>
          </a:p>
          <a:p>
            <a:pPr algn="r"/>
            <a:r>
              <a:rPr lang="ar-SA" sz="2400" dirty="0"/>
              <a:t>   ننزل 6عشرات</a:t>
            </a:r>
          </a:p>
          <a:p>
            <a:pPr algn="r"/>
            <a:r>
              <a:rPr lang="ar-SA" sz="2400" dirty="0"/>
              <a:t>   نقسم 6على3</a:t>
            </a:r>
          </a:p>
          <a:p>
            <a:pPr algn="r"/>
            <a:r>
              <a:rPr lang="ar-SA" sz="2400" dirty="0"/>
              <a:t>   نضرب2بـ3</a:t>
            </a:r>
          </a:p>
          <a:p>
            <a:pPr algn="r"/>
            <a:r>
              <a:rPr lang="ar-SA" sz="2400" dirty="0"/>
              <a:t>   نطرح6من6</a:t>
            </a:r>
          </a:p>
        </p:txBody>
      </p:sp>
      <p:cxnSp>
        <p:nvCxnSpPr>
          <p:cNvPr id="21" name="موصل: على شكل مرفق 20">
            <a:extLst>
              <a:ext uri="{FF2B5EF4-FFF2-40B4-BE49-F238E27FC236}">
                <a16:creationId xmlns:a16="http://schemas.microsoft.com/office/drawing/2014/main" id="{56CC0FBB-E4A8-41EC-BC62-B537705A8687}"/>
              </a:ext>
            </a:extLst>
          </p:cNvPr>
          <p:cNvCxnSpPr/>
          <p:nvPr/>
        </p:nvCxnSpPr>
        <p:spPr>
          <a:xfrm rot="10800000" flipV="1">
            <a:off x="1058780" y="1463404"/>
            <a:ext cx="1816768" cy="61361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6AEC8E6D-2629-4478-BEE9-FEF7E5B3619E}"/>
              </a:ext>
            </a:extLst>
          </p:cNvPr>
          <p:cNvCxnSpPr/>
          <p:nvPr/>
        </p:nvCxnSpPr>
        <p:spPr>
          <a:xfrm>
            <a:off x="1959156" y="2616228"/>
            <a:ext cx="10407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03C5CF0-B3A8-477B-B7E1-AD1E5F125242}"/>
              </a:ext>
            </a:extLst>
          </p:cNvPr>
          <p:cNvSpPr txBox="1"/>
          <p:nvPr/>
        </p:nvSpPr>
        <p:spPr>
          <a:xfrm flipH="1">
            <a:off x="1959156" y="1526886"/>
            <a:ext cx="9504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363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A0641C2D-2CCA-4C79-8603-DA71576D193E}"/>
              </a:ext>
            </a:extLst>
          </p:cNvPr>
          <p:cNvSpPr txBox="1"/>
          <p:nvPr/>
        </p:nvSpPr>
        <p:spPr>
          <a:xfrm>
            <a:off x="2037361" y="2031539"/>
            <a:ext cx="90838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-</a:t>
            </a:r>
            <a:r>
              <a:rPr lang="ar-SA" sz="3200" dirty="0"/>
              <a:t>   3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1DF9FFB-7343-4076-B117-C785C801BEF9}"/>
              </a:ext>
            </a:extLst>
          </p:cNvPr>
          <p:cNvSpPr txBox="1"/>
          <p:nvPr/>
        </p:nvSpPr>
        <p:spPr>
          <a:xfrm>
            <a:off x="1299413" y="1503657"/>
            <a:ext cx="445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3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6B18A65-1E80-470B-90B7-B6363F76762D}"/>
              </a:ext>
            </a:extLst>
          </p:cNvPr>
          <p:cNvSpPr txBox="1"/>
          <p:nvPr/>
        </p:nvSpPr>
        <p:spPr>
          <a:xfrm>
            <a:off x="1985215" y="982215"/>
            <a:ext cx="32285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1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19CF991-1252-463E-9567-458604FA53CE}"/>
              </a:ext>
            </a:extLst>
          </p:cNvPr>
          <p:cNvSpPr txBox="1"/>
          <p:nvPr/>
        </p:nvSpPr>
        <p:spPr>
          <a:xfrm>
            <a:off x="1977203" y="2576210"/>
            <a:ext cx="3729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0</a:t>
            </a:r>
          </a:p>
        </p:txBody>
      </p:sp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B8E3C709-81DA-4A47-866F-747274CD54A6}"/>
              </a:ext>
            </a:extLst>
          </p:cNvPr>
          <p:cNvCxnSpPr>
            <a:cxnSpLocks/>
          </p:cNvCxnSpPr>
          <p:nvPr/>
        </p:nvCxnSpPr>
        <p:spPr>
          <a:xfrm flipH="1">
            <a:off x="2474512" y="1939338"/>
            <a:ext cx="5010" cy="5511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2F9C5097-DB37-4740-AEA4-019E00010EE6}"/>
              </a:ext>
            </a:extLst>
          </p:cNvPr>
          <p:cNvSpPr txBox="1"/>
          <p:nvPr/>
        </p:nvSpPr>
        <p:spPr>
          <a:xfrm>
            <a:off x="2394284" y="3113381"/>
            <a:ext cx="9625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-</a:t>
            </a:r>
            <a:r>
              <a:rPr lang="ar-SA" sz="3200" dirty="0"/>
              <a:t> 6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BE01D5FA-1259-4697-BCBD-5A842197B323}"/>
              </a:ext>
            </a:extLst>
          </p:cNvPr>
          <p:cNvSpPr txBox="1"/>
          <p:nvPr/>
        </p:nvSpPr>
        <p:spPr>
          <a:xfrm>
            <a:off x="2308070" y="2682669"/>
            <a:ext cx="3128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6</a:t>
            </a:r>
          </a:p>
        </p:txBody>
      </p:sp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0FCA585D-6430-4F15-9C20-0936EAF7912D}"/>
              </a:ext>
            </a:extLst>
          </p:cNvPr>
          <p:cNvCxnSpPr>
            <a:cxnSpLocks/>
          </p:cNvCxnSpPr>
          <p:nvPr/>
        </p:nvCxnSpPr>
        <p:spPr>
          <a:xfrm>
            <a:off x="1929090" y="3574743"/>
            <a:ext cx="10407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6477DC32-5076-4AF5-BD04-F4D3F8DF49D6}"/>
              </a:ext>
            </a:extLst>
          </p:cNvPr>
          <p:cNvSpPr txBox="1"/>
          <p:nvPr/>
        </p:nvSpPr>
        <p:spPr>
          <a:xfrm>
            <a:off x="2394284" y="3548892"/>
            <a:ext cx="3729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0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0EE7E4DF-C42E-4F6D-8270-CDDA6F023167}"/>
              </a:ext>
            </a:extLst>
          </p:cNvPr>
          <p:cNvSpPr txBox="1"/>
          <p:nvPr/>
        </p:nvSpPr>
        <p:spPr>
          <a:xfrm>
            <a:off x="2228847" y="978772"/>
            <a:ext cx="3629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0835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1" grpId="0"/>
      <p:bldP spid="32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13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109594E-F48A-49F7-A98A-0E0A8A9986EA}"/>
              </a:ext>
            </a:extLst>
          </p:cNvPr>
          <p:cNvSpPr txBox="1"/>
          <p:nvPr/>
        </p:nvSpPr>
        <p:spPr>
          <a:xfrm>
            <a:off x="4860759" y="950495"/>
            <a:ext cx="3308684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800" dirty="0"/>
              <a:t>الخطوة الثالثة نقسم الآحاد:</a:t>
            </a:r>
          </a:p>
          <a:p>
            <a:pPr algn="r"/>
            <a:r>
              <a:rPr lang="ar-SA" sz="2800" dirty="0"/>
              <a:t>    ننزل 3آحاد</a:t>
            </a:r>
          </a:p>
          <a:p>
            <a:pPr algn="r"/>
            <a:r>
              <a:rPr lang="ar-SA" sz="2800" dirty="0"/>
              <a:t>    نقسم 3على3</a:t>
            </a:r>
          </a:p>
          <a:p>
            <a:pPr algn="r"/>
            <a:r>
              <a:rPr lang="ar-SA" sz="2800" dirty="0"/>
              <a:t>    نضرب1بـ3</a:t>
            </a:r>
          </a:p>
          <a:p>
            <a:pPr algn="r"/>
            <a:r>
              <a:rPr lang="ar-SA" sz="2800" dirty="0"/>
              <a:t>    نطرح 3من3</a:t>
            </a:r>
          </a:p>
        </p:txBody>
      </p:sp>
      <p:cxnSp>
        <p:nvCxnSpPr>
          <p:cNvPr id="23" name="موصل: على شكل مرفق 22">
            <a:extLst>
              <a:ext uri="{FF2B5EF4-FFF2-40B4-BE49-F238E27FC236}">
                <a16:creationId xmlns:a16="http://schemas.microsoft.com/office/drawing/2014/main" id="{A916710D-D03A-47B5-A53D-8C5251230254}"/>
              </a:ext>
            </a:extLst>
          </p:cNvPr>
          <p:cNvCxnSpPr/>
          <p:nvPr/>
        </p:nvCxnSpPr>
        <p:spPr>
          <a:xfrm rot="10800000" flipV="1">
            <a:off x="2085494" y="1535035"/>
            <a:ext cx="1816768" cy="61361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DC29774-5040-4367-8CD6-4A41745D0DEE}"/>
              </a:ext>
            </a:extLst>
          </p:cNvPr>
          <p:cNvSpPr txBox="1"/>
          <p:nvPr/>
        </p:nvSpPr>
        <p:spPr>
          <a:xfrm>
            <a:off x="3235240" y="2886621"/>
            <a:ext cx="9504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-  </a:t>
            </a:r>
            <a:r>
              <a:rPr lang="ar-SA" sz="3200" dirty="0"/>
              <a:t> 6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CC8AF04-E50B-4E6D-950F-68AEBC25F1E6}"/>
              </a:ext>
            </a:extLst>
          </p:cNvPr>
          <p:cNvSpPr txBox="1"/>
          <p:nvPr/>
        </p:nvSpPr>
        <p:spPr>
          <a:xfrm>
            <a:off x="3208454" y="1041499"/>
            <a:ext cx="445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2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6BC0105-EE01-4A5F-88CD-63BF709CC004}"/>
              </a:ext>
            </a:extLst>
          </p:cNvPr>
          <p:cNvSpPr txBox="1"/>
          <p:nvPr/>
        </p:nvSpPr>
        <p:spPr>
          <a:xfrm>
            <a:off x="2985645" y="2393062"/>
            <a:ext cx="3729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11DD9BD-E2B4-47F9-BA9E-875E0BEC66C8}"/>
              </a:ext>
            </a:extLst>
          </p:cNvPr>
          <p:cNvSpPr txBox="1"/>
          <p:nvPr/>
        </p:nvSpPr>
        <p:spPr>
          <a:xfrm>
            <a:off x="1850932" y="4081218"/>
            <a:ext cx="854242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dirty="0"/>
              <a:t>الباقي</a:t>
            </a:r>
          </a:p>
        </p:txBody>
      </p: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AA566212-B3DD-44EA-B737-0663C67AA6A3}"/>
              </a:ext>
            </a:extLst>
          </p:cNvPr>
          <p:cNvCxnSpPr>
            <a:cxnSpLocks/>
          </p:cNvCxnSpPr>
          <p:nvPr/>
        </p:nvCxnSpPr>
        <p:spPr>
          <a:xfrm>
            <a:off x="2886322" y="3307049"/>
            <a:ext cx="6978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48A0FC59-1181-486F-AA5C-638C2CA0F356}"/>
              </a:ext>
            </a:extLst>
          </p:cNvPr>
          <p:cNvCxnSpPr>
            <a:cxnSpLocks/>
          </p:cNvCxnSpPr>
          <p:nvPr/>
        </p:nvCxnSpPr>
        <p:spPr>
          <a:xfrm>
            <a:off x="2955791" y="2522677"/>
            <a:ext cx="6597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9D51F1AB-B500-4892-A704-B874898BA7C1}"/>
              </a:ext>
            </a:extLst>
          </p:cNvPr>
          <p:cNvSpPr txBox="1"/>
          <p:nvPr/>
        </p:nvSpPr>
        <p:spPr>
          <a:xfrm flipH="1">
            <a:off x="2955791" y="1626274"/>
            <a:ext cx="9504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363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E8D1BA4D-2301-4F40-8AA0-28B4CFAF9137}"/>
              </a:ext>
            </a:extLst>
          </p:cNvPr>
          <p:cNvSpPr txBox="1"/>
          <p:nvPr/>
        </p:nvSpPr>
        <p:spPr>
          <a:xfrm>
            <a:off x="3016204" y="1975363"/>
            <a:ext cx="10615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-</a:t>
            </a:r>
            <a:r>
              <a:rPr lang="ar-SA" sz="3200" dirty="0"/>
              <a:t>    3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EDFB3759-FAF2-4D2B-BCD0-0D2D2CF68ADD}"/>
              </a:ext>
            </a:extLst>
          </p:cNvPr>
          <p:cNvSpPr txBox="1"/>
          <p:nvPr/>
        </p:nvSpPr>
        <p:spPr>
          <a:xfrm>
            <a:off x="2335143" y="1685094"/>
            <a:ext cx="445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3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6CE31C3E-7476-4CE8-A8E3-0EFA12B2E4DA}"/>
              </a:ext>
            </a:extLst>
          </p:cNvPr>
          <p:cNvSpPr txBox="1"/>
          <p:nvPr/>
        </p:nvSpPr>
        <p:spPr>
          <a:xfrm>
            <a:off x="3208454" y="2478705"/>
            <a:ext cx="3128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6</a:t>
            </a:r>
          </a:p>
        </p:txBody>
      </p: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31C56833-D036-4D7F-9AAE-ACE6D922944B}"/>
              </a:ext>
            </a:extLst>
          </p:cNvPr>
          <p:cNvCxnSpPr>
            <a:cxnSpLocks/>
          </p:cNvCxnSpPr>
          <p:nvPr/>
        </p:nvCxnSpPr>
        <p:spPr>
          <a:xfrm>
            <a:off x="3686190" y="2072863"/>
            <a:ext cx="52618" cy="11244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99A3F4A4-A472-4967-86C7-4A6A3ED294DB}"/>
              </a:ext>
            </a:extLst>
          </p:cNvPr>
          <p:cNvSpPr txBox="1"/>
          <p:nvPr/>
        </p:nvSpPr>
        <p:spPr>
          <a:xfrm flipV="1">
            <a:off x="3375873" y="3179008"/>
            <a:ext cx="2908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0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C646095C-B52A-49FA-B8AE-CD50BDE86D51}"/>
              </a:ext>
            </a:extLst>
          </p:cNvPr>
          <p:cNvSpPr txBox="1"/>
          <p:nvPr/>
        </p:nvSpPr>
        <p:spPr>
          <a:xfrm>
            <a:off x="2977457" y="3132500"/>
            <a:ext cx="3729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0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EECBDFC6-A806-4273-8C93-983711C81518}"/>
              </a:ext>
            </a:extLst>
          </p:cNvPr>
          <p:cNvSpPr txBox="1"/>
          <p:nvPr/>
        </p:nvSpPr>
        <p:spPr>
          <a:xfrm>
            <a:off x="3529452" y="3231359"/>
            <a:ext cx="445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3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FE42E36E-8F2B-4D87-BBAD-52ECE4D54148}"/>
              </a:ext>
            </a:extLst>
          </p:cNvPr>
          <p:cNvSpPr txBox="1"/>
          <p:nvPr/>
        </p:nvSpPr>
        <p:spPr>
          <a:xfrm>
            <a:off x="3549814" y="3605920"/>
            <a:ext cx="7048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-</a:t>
            </a:r>
            <a:r>
              <a:rPr lang="ar-SA" sz="3200" dirty="0"/>
              <a:t>3</a:t>
            </a:r>
          </a:p>
        </p:txBody>
      </p: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FC8D78CB-7C12-4648-AD19-F9AE1E521E8A}"/>
              </a:ext>
            </a:extLst>
          </p:cNvPr>
          <p:cNvCxnSpPr>
            <a:cxnSpLocks/>
          </p:cNvCxnSpPr>
          <p:nvPr/>
        </p:nvCxnSpPr>
        <p:spPr>
          <a:xfrm flipV="1">
            <a:off x="2868093" y="4081218"/>
            <a:ext cx="1034168" cy="300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597D54FD-B18C-4B25-809E-851C10F55161}"/>
              </a:ext>
            </a:extLst>
          </p:cNvPr>
          <p:cNvSpPr txBox="1"/>
          <p:nvPr/>
        </p:nvSpPr>
        <p:spPr>
          <a:xfrm>
            <a:off x="3514815" y="3975243"/>
            <a:ext cx="3729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0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EB06054-53E6-4B19-BEA5-573EAF32051F}"/>
              </a:ext>
            </a:extLst>
          </p:cNvPr>
          <p:cNvSpPr txBox="1"/>
          <p:nvPr/>
        </p:nvSpPr>
        <p:spPr>
          <a:xfrm>
            <a:off x="3236494" y="3983468"/>
            <a:ext cx="3351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0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C6EF774-DEF1-449A-BBE3-51F0308E7E9D}"/>
              </a:ext>
            </a:extLst>
          </p:cNvPr>
          <p:cNvSpPr txBox="1"/>
          <p:nvPr/>
        </p:nvSpPr>
        <p:spPr>
          <a:xfrm>
            <a:off x="2910656" y="3983467"/>
            <a:ext cx="3729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0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96CC281-1D28-4AEE-9ED6-D655EC740C96}"/>
              </a:ext>
            </a:extLst>
          </p:cNvPr>
          <p:cNvSpPr txBox="1"/>
          <p:nvPr/>
        </p:nvSpPr>
        <p:spPr>
          <a:xfrm>
            <a:off x="2985645" y="1056108"/>
            <a:ext cx="3499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1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1178AE2-D992-46CB-8E4F-0688498D6CEE}"/>
              </a:ext>
            </a:extLst>
          </p:cNvPr>
          <p:cNvSpPr txBox="1"/>
          <p:nvPr/>
        </p:nvSpPr>
        <p:spPr>
          <a:xfrm>
            <a:off x="3478658" y="1053437"/>
            <a:ext cx="3499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2314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25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42" grpId="0"/>
      <p:bldP spid="43" grpId="0"/>
      <p:bldP spid="51" grpId="0"/>
      <p:bldP spid="53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1832643"/>
            <a:ext cx="8229600" cy="2408404"/>
          </a:xfrm>
        </p:spPr>
        <p:txBody>
          <a:bodyPr>
            <a:normAutofit fontScale="90000"/>
          </a:bodyPr>
          <a:lstStyle/>
          <a:p>
            <a:pPr marL="0" indent="0" rtl="1"/>
            <a:r>
              <a:rPr lang="ar-SA" sz="3600" dirty="0"/>
              <a:t>آمل أن </a:t>
            </a:r>
            <a:r>
              <a:rPr lang="ar-SA" sz="3600" dirty="0" err="1"/>
              <a:t>تكونو</a:t>
            </a:r>
            <a:r>
              <a:rPr lang="ar-SA" sz="3600" dirty="0"/>
              <a:t> قد استفدتم من هذا الدرس يا طلابي الأعزاء</a:t>
            </a:r>
            <a:br>
              <a:rPr lang="ar-SA" sz="3600" dirty="0"/>
            </a:br>
            <a:br>
              <a:rPr lang="ar-SA" sz="3600" dirty="0"/>
            </a:br>
            <a:r>
              <a:rPr lang="ar-SA" sz="3600" dirty="0"/>
              <a:t>    ولا ننسى ان ننفذ الواجب المنزلي بمساعدة الأهل</a:t>
            </a:r>
            <a:br>
              <a:rPr lang="ar-SA" dirty="0"/>
            </a:br>
            <a:endParaRPr lang="en-US" dirty="0"/>
          </a:p>
        </p:txBody>
      </p:sp>
      <p:sp>
        <p:nvSpPr>
          <p:cNvPr id="22" name="عنوان 3">
            <a:extLst>
              <a:ext uri="{FF2B5EF4-FFF2-40B4-BE49-F238E27FC236}">
                <a16:creationId xmlns:a16="http://schemas.microsoft.com/office/drawing/2014/main" id="{CBE90066-6A6F-4F33-8346-39C218F8F244}"/>
              </a:ext>
            </a:extLst>
          </p:cNvPr>
          <p:cNvSpPr txBox="1">
            <a:spLocks/>
          </p:cNvSpPr>
          <p:nvPr/>
        </p:nvSpPr>
        <p:spPr>
          <a:xfrm>
            <a:off x="3297264" y="507112"/>
            <a:ext cx="2549471" cy="1093087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>
                <a:solidFill>
                  <a:schemeClr val="tx1"/>
                </a:solidFill>
              </a:rPr>
              <a:t>وفي الختام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23" name="فقاعة التفكير: على شكل سحابة 22">
            <a:extLst>
              <a:ext uri="{FF2B5EF4-FFF2-40B4-BE49-F238E27FC236}">
                <a16:creationId xmlns:a16="http://schemas.microsoft.com/office/drawing/2014/main" id="{CEA6AA3A-6853-4F23-8D49-EBE6C0288958}"/>
              </a:ext>
            </a:extLst>
          </p:cNvPr>
          <p:cNvSpPr/>
          <p:nvPr/>
        </p:nvSpPr>
        <p:spPr>
          <a:xfrm>
            <a:off x="2060447" y="3663696"/>
            <a:ext cx="5023104" cy="1207008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الى اللقاء في درس آخر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               ودمتم في أمان الله </a:t>
            </a:r>
          </a:p>
        </p:txBody>
      </p:sp>
    </p:spTree>
    <p:extLst>
      <p:ext uri="{BB962C8B-B14F-4D97-AF65-F5344CB8AC3E}">
        <p14:creationId xmlns:p14="http://schemas.microsoft.com/office/powerpoint/2010/main" val="3142944089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369</TotalTime>
  <Words>183</Words>
  <Application>Microsoft Office PowerPoint</Application>
  <PresentationFormat>عرض على الشاشة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2" baseType="lpstr">
      <vt:lpstr>Arial</vt:lpstr>
      <vt:lpstr>Calibri</vt:lpstr>
      <vt:lpstr>school</vt:lpstr>
      <vt:lpstr>قسمة عدد من ثلاث منازل على عدد من منزلة احدة</vt:lpstr>
      <vt:lpstr>عرض تقديمي في PowerPoint</vt:lpstr>
      <vt:lpstr>لحساب ناتج 363÷3نقوم بالخطوات الآتية:</vt:lpstr>
      <vt:lpstr>عرض تقديمي في PowerPoint</vt:lpstr>
      <vt:lpstr>عرض تقديمي في PowerPoint</vt:lpstr>
      <vt:lpstr>أي : 363÷3=121 وتتم الخطوات السابقة كالآتي:</vt:lpstr>
      <vt:lpstr>عرض تقديمي في PowerPoint</vt:lpstr>
      <vt:lpstr>عرض تقديمي في PowerPoint</vt:lpstr>
      <vt:lpstr>آمل أن تكونو قد استفدتم من هذا الدرس يا طلابي الأعزاء      ولا ننسى ان ننفذ الواجب المنزلي بمساعدة الأهل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ACER</cp:lastModifiedBy>
  <cp:revision>26</cp:revision>
  <dcterms:created xsi:type="dcterms:W3CDTF">2020-05-02T02:36:07Z</dcterms:created>
  <dcterms:modified xsi:type="dcterms:W3CDTF">2020-05-18T16:34:40Z</dcterms:modified>
</cp:coreProperties>
</file>