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ar.wikipedia.org/wiki/%D8%AA%D9%86%D9%88%D8%B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syriadailynews.com/25935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yriadailynews.com/2593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250725"/>
            <a:ext cx="3761405" cy="1961539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نشيد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</a:t>
            </a:r>
            <a:r>
              <a:rPr lang="ar-SA" sz="3200" b="1" dirty="0">
                <a:solidFill>
                  <a:srgbClr val="002060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صباحُ الخيرِ يا فرّان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8397" y="1586741"/>
            <a:ext cx="5632179" cy="629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: زوايا مستديرة 3">
            <a:extLst>
              <a:ext uri="{FF2B5EF4-FFF2-40B4-BE49-F238E27FC236}">
                <a16:creationId xmlns:a16="http://schemas.microsoft.com/office/drawing/2014/main" id="{CAA8E64E-170B-4F21-B4F7-AD1D3979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4099" y="581112"/>
            <a:ext cx="2912518" cy="6298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مخرجات التعلّم </a:t>
            </a:r>
            <a:endParaRPr lang="en-US" altLang="ar-SA" sz="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0F679AE-4784-4FE2-9E3F-87DD835EA5F8}"/>
              </a:ext>
            </a:extLst>
          </p:cNvPr>
          <p:cNvSpPr/>
          <p:nvPr/>
        </p:nvSpPr>
        <p:spPr>
          <a:xfrm>
            <a:off x="1027522" y="2592371"/>
            <a:ext cx="6049484" cy="1881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SA" dirty="0"/>
              <a:t> </a:t>
            </a: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تقرأ  النصّ قراءة سليمة معبّرة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تشرح المفردات الجديدة في النصّ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تسمّي الشعور المناسب للأبيات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Low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أن تحدّد الفكر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ة</a:t>
            </a:r>
            <a:r>
              <a:rPr lang="ar-KW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العامة في النصّ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2000" b="1" dirty="0">
                <a:ea typeface="Calibri" panose="020F0502020204030204" pitchFamily="34" charset="0"/>
                <a:cs typeface="Calibri Light" panose="020F0302020204030204" pitchFamily="34" charset="0"/>
              </a:rPr>
              <a:t>5- </a:t>
            </a:r>
            <a:r>
              <a:rPr lang="ar-KW" sz="2000" b="1" dirty="0">
                <a:ea typeface="Calibri" panose="020F0502020204030204" pitchFamily="34" charset="0"/>
                <a:cs typeface="Calibri Light" panose="020F0302020204030204" pitchFamily="34" charset="0"/>
              </a:rPr>
              <a:t>أن تحاكي كلمات وفق نموذج مُعطى</a:t>
            </a:r>
            <a:r>
              <a:rPr lang="ar-KW" sz="2400" b="1" dirty="0"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C44D83B-8F20-4C98-9DA1-5CA932950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080" y="3429000"/>
            <a:ext cx="3704734" cy="263364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810D929-9D14-4E20-AF50-285D569A8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6436" y="1004250"/>
            <a:ext cx="3619894" cy="2424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AF5AD31-127D-4091-8B41-3F489C19C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82064" y="1004250"/>
            <a:ext cx="3445500" cy="2424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30E659A5-A0D7-48E5-BC3F-F0F1DF827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9167" y="924645"/>
            <a:ext cx="1551864" cy="1432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DA1E0F73-8167-464A-9A7B-760638098753}"/>
              </a:ext>
            </a:extLst>
          </p:cNvPr>
          <p:cNvSpPr/>
          <p:nvPr/>
        </p:nvSpPr>
        <p:spPr>
          <a:xfrm>
            <a:off x="2121031" y="499621"/>
            <a:ext cx="5646656" cy="601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والآن عزيزي التلميذ لنقرأ معاً النشيدَ الآتي </a:t>
            </a:r>
            <a:r>
              <a:rPr lang="ar-SA" sz="2000" b="1" dirty="0">
                <a:solidFill>
                  <a:srgbClr val="FF0000"/>
                </a:solidFill>
                <a:latin typeface="Andalus" panose="02020603050405020304" pitchFamily="18" charset="-78"/>
                <a:ea typeface="Calibri" panose="020F0502020204030204" pitchFamily="34" charset="0"/>
                <a:cs typeface="Andalus" panose="02020603050405020304" pitchFamily="18" charset="-78"/>
              </a:rPr>
              <a:t>:</a:t>
            </a:r>
            <a:endParaRPr lang="en-US" sz="1400" dirty="0">
              <a:solidFill>
                <a:srgbClr val="FF0000"/>
              </a:solidFill>
              <a:latin typeface="Andalus" panose="02020603050405020304" pitchFamily="18" charset="-78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صباحُ الخيرِ يا عمّي                 صباحُ الخيرِ يا فرّان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رغيفُكَ ....طعمُهُ بفمي          وفضلُكَ دائمُ الإحسان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صباح الخيرِ يا فرّان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******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هُنا كعكٌ ... هنا خبزٌ            هُنا حلوى ...هنا ميزان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 وخلفَ الحاجزِ الخَشَبيّ         آلاتٌ بلا أعوانْ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تقومُ بعجنِ أكياسٍ ال          دّقيقِ    بغايةِ الإتقانْ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تُقطّعُهُ..... وتدْحوهُ            رَقائقَ ....تعشقُ النّيرانْ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فيمتلئُ الرّغيفُ , يُضيءُ      يَنضُجُ  عندَها   الخَدّانْ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******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وأنت وراءَ شُبّاكٍ                    تُعدّلُ كفّةَ الميزانْ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          تبيعُ الخُبزَ في بِشْرٍ                   إلى الجاراتِ والجيرانْ    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ar-SA" sz="2000" b="1" dirty="0">
                <a:ea typeface="Calibri" panose="020F0502020204030204" pitchFamily="34" charset="0"/>
                <a:cs typeface="Calibri Light" panose="020F0302020204030204" pitchFamily="34" charset="0"/>
              </a:rPr>
              <a:t>           ويبقى وحده الفرّانْ                  أمامَ الخُبزِ والنّيرانْ</a:t>
            </a:r>
            <a:endParaRPr lang="ar-SY" b="1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448" y="745160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D467389D-68AA-4E49-8567-F51F22DC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2497" y="2139885"/>
            <a:ext cx="4127158" cy="2407402"/>
          </a:xfrm>
          <a:prstGeom prst="snip2DiagRect">
            <a:avLst>
              <a:gd name="adj1" fmla="val 0"/>
              <a:gd name="adj2" fmla="val 172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normAutofit/>
          </a:bodyPr>
          <a:lstStyle/>
          <a:p>
            <a:pPr marL="0" indent="0" algn="r">
              <a:buNone/>
            </a:pPr>
            <a:r>
              <a:rPr lang="ar-SA" sz="24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وتَدْحوهُ</a:t>
            </a:r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: ملوّنة تبسُطُهُ 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أعوانٌ</a:t>
            </a:r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: عُمّالٌ 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بِشرٍ</a:t>
            </a:r>
            <a:r>
              <a:rPr lang="ar-SA" sz="2400" b="1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:  فرحٍ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SA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832022"/>
            <a:ext cx="3196281" cy="70454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الفِكرُ الفرعيّةُ في النصّ :</a:t>
            </a:r>
          </a:p>
        </p:txBody>
      </p:sp>
      <p:sp>
        <p:nvSpPr>
          <p:cNvPr id="10" name="عنصر نائب للمحتوى 8">
            <a:extLst>
              <a:ext uri="{FF2B5EF4-FFF2-40B4-BE49-F238E27FC236}">
                <a16:creationId xmlns:a16="http://schemas.microsoft.com/office/drawing/2014/main" id="{CA0C1A8B-2875-423E-80FF-66B282BC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240" y="2055043"/>
            <a:ext cx="4976480" cy="231551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الأول 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طعمُ الرّغيف وفضل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الفرّان  </a:t>
            </a: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الثاني 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موجودات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الفُرن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وآليةُ عملهِ</a:t>
            </a: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الثالث </a:t>
            </a:r>
            <a:r>
              <a:rPr lang="ar-SY" sz="24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تعب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الفرّان وفرح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 بعمل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Y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235</TotalTime>
  <Words>191</Words>
  <Application>Microsoft Office PowerPoint</Application>
  <PresentationFormat>عرض على الشاشة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Andalus</vt:lpstr>
      <vt:lpstr>Arial</vt:lpstr>
      <vt:lpstr>Calibri</vt:lpstr>
      <vt:lpstr>Sakkal Majalla</vt:lpstr>
      <vt:lpstr>Traditional Arabic</vt:lpstr>
      <vt:lpstr>school</vt:lpstr>
      <vt:lpstr>الصّف : الثالث  المادة : لغة عربيّة  نشيد  الموضوع : صباحُ الخيرِ يا فرّان </vt:lpstr>
      <vt:lpstr>عرض تقديمي في PowerPoint</vt:lpstr>
      <vt:lpstr>عرض تقديمي في PowerPoint</vt:lpstr>
      <vt:lpstr>عرض تقديمي في PowerPoint</vt:lpstr>
      <vt:lpstr>شرح المفردات الجديدة في النصّ :</vt:lpstr>
      <vt:lpstr>الفِكرُ الفرعيّةُ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fadialshahod@gmail.com</cp:lastModifiedBy>
  <cp:revision>36</cp:revision>
  <dcterms:created xsi:type="dcterms:W3CDTF">2020-05-02T02:36:07Z</dcterms:created>
  <dcterms:modified xsi:type="dcterms:W3CDTF">2020-05-21T13:28:00Z</dcterms:modified>
</cp:coreProperties>
</file>