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</a:rPr>
              <a:t>مَشْرُوعٌ تَعَاوُنِيٌّ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الأهدافُ التَّعليميَّة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1004"/>
            <a:ext cx="8072651" cy="49251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منك عزيزي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على:</a:t>
            </a:r>
            <a:endParaRPr lang="en-US" sz="3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الحركات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 و المدودِ .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المعنى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للكلمات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3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ربط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بأضد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0" lvl="4" indent="0" algn="r" rtl="1">
              <a:buNone/>
            </a:pP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إدخال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أح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رف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الاستقبال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</a:p>
          <a:p>
            <a:pPr marL="1714500" lvl="4" indent="0" algn="r" rtl="1">
              <a:buNone/>
            </a:pP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DZ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DZ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سوف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على الم</a:t>
            </a:r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ضارع</a:t>
            </a:r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  <a:r>
              <a:rPr lang="ar-DZ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chemeClr val="tx2"/>
                </a:solidFill>
              </a:rPr>
              <a:t>مَشْرُوعٌ تَعَاوُنِيٌّ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اِجْتَمعتْ لِجنَةُ الإِذاعةِ المدْرَسِيَّةِ بِحضُورِ المعلِّمَةِ المُشْرفَةِ ، ومَجْموعةٍ منَ التَّلامِيذِ المَوهُوبِينَ ، لإعْدادِ بَرنامَجٍ إِذاعِيٍّ بِمناسَبةِ نِهايَةِ الْعامِ الدِّراسِيّ .</a:t>
            </a:r>
          </a:p>
          <a:p>
            <a:pPr marL="0" indent="0" algn="r" rtl="1">
              <a:buNone/>
            </a:pP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39" y="3597038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7990764" cy="56894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( 2 ) </a:t>
            </a: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بدأَ رئيسُ اللِّجنَةِ تَوزيعِ المَهامِ على التَّلاميذِ ، فقالَ: أنتَ يا نادرُ سَتُحضِّرُ كلمَةَ شُكْرِ للْعَاملينَ في المدْرسَةِ ، وأنتِ </a:t>
            </a:r>
            <a:r>
              <a:rPr lang="ar-SY" sz="40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يامرحُ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نُعطِيكِ فِقْرَةَ الغِناءِ ، فصُوتُكِ جَميلٌ ، وأميرٌ يعزِفُ لك على الآلةِ المُوسيقِيَّةِ ، قَالَتْ سَمَرُ : وأنا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سٍوفَ أُحْضِرُ فُكَاهَةً لأِدْخِلَ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الْبَهْجَةَ إلى نُفُوسِ الْجَميعِ.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48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376"/>
            <a:ext cx="8229600" cy="56757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سَألَ أميرٌ : ومَنْ سَيُقدِّمُ الْفِقْرةَ المُوسِيقِيَّةَ ؟ قالَ رئِيسُ اللِّجْنةِ : مَجمُوعةٌ من تلامِيذِ الصَّفِّ الثَّانِي ، سَألتِ المُعلِّمةُ : مَنْ سَيكُونُ عرِيفَ الْحفْلِ ؟ قَالتْ نَجوى : بلالٌ ، فَهُوَ يُخَطِّطُ أنْ يُصبِحَ مُذِيعاً في المْستِقْبلِ ، قالتِ المعلِّمةُ المُشرِفَةُ: ما رَأْيُكُمْ أنْ أكْتُبَ بِطاقَاتِ الدَّعْوَةِ 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إلى أولياءِ الأُمُورِ ؟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فقالُوا جميعاً : مُوافِقُونَ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434"/>
            <a:ext cx="8113594" cy="571673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Y" sz="3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( 3 )</a:t>
            </a:r>
          </a:p>
          <a:p>
            <a:pPr marL="0" indent="0" algn="r" rtl="1">
              <a:buNone/>
            </a:pPr>
            <a:r>
              <a:rPr lang="ar-SY" sz="3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أَمَّا فِقْرةُ الشُّكْرِ لِلْمُعلِّمِ فَكانَتْ مِنْ نَصيبِ نَجْوى ، لأنَّها رائِدةٌ في مَجالِ الفَصاحَةِ والْخَطابَةِ ،وقَدْ طَلبُوا إلَيْها أنْ تُسْمِعُهُم بعْضاً مَنْها ، فَأَلْقَتْ مَقْطعاً مِن قَصِيدةٍ عَنِ المُعَلِّمِ جاءَ فيهِ :</a:t>
            </a:r>
          </a:p>
          <a:p>
            <a:pPr marL="0" indent="0" algn="r" rtl="1">
              <a:buNone/>
            </a:pPr>
            <a:r>
              <a:rPr lang="ar-SY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SY" sz="3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نَجْمَةٌ وَجْهُهُ             في درُوبِ السَّمّاءْ</a:t>
            </a:r>
          </a:p>
          <a:p>
            <a:pPr marL="0" indent="0" algn="r" rtl="1">
              <a:buNone/>
            </a:pPr>
            <a:r>
              <a:rPr lang="ar-SY" sz="3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غَيمَةٌ كَفِّهِ               لا تَمَلُّ الْعَطَاءْ</a:t>
            </a:r>
          </a:p>
          <a:p>
            <a:pPr marL="0" indent="0" algn="r" rtl="1">
              <a:buNone/>
            </a:pPr>
            <a:r>
              <a:rPr lang="ar-SY" sz="3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فَاشْهَدُوا :إِنَّهُ          أَوفى الأوفِيَاءْ</a:t>
            </a:r>
          </a:p>
          <a:p>
            <a:pPr marL="0" indent="0" algn="r" rtl="1">
              <a:buNone/>
            </a:pPr>
            <a:endParaRPr lang="en-US" sz="3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0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معاني </a:t>
            </a:r>
            <a:r>
              <a:rPr lang="ar-SY" sz="4000" b="1" dirty="0" smtClean="0">
                <a:solidFill>
                  <a:srgbClr val="FF0000"/>
                </a:solidFill>
              </a:rPr>
              <a:t>الكلمات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وسيلة شرح مع سهم إلى اليسار 2"/>
          <p:cNvSpPr/>
          <p:nvPr/>
        </p:nvSpPr>
        <p:spPr>
          <a:xfrm>
            <a:off x="6516382" y="1386690"/>
            <a:ext cx="2033731" cy="1063842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الكلمة</a:t>
            </a:r>
            <a:endParaRPr lang="ar-SY" sz="4000" dirty="0"/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478767" y="2692519"/>
            <a:ext cx="2071346" cy="1063842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dirty="0" smtClean="0"/>
              <a:t>معناها</a:t>
            </a:r>
            <a:endParaRPr lang="ar-SY" sz="4000" dirty="0"/>
          </a:p>
        </p:txBody>
      </p:sp>
      <p:sp>
        <p:nvSpPr>
          <p:cNvPr id="6" name="نجمة مكونة من 6 نقاط 5"/>
          <p:cNvSpPr/>
          <p:nvPr/>
        </p:nvSpPr>
        <p:spPr>
          <a:xfrm>
            <a:off x="5002759" y="1138288"/>
            <a:ext cx="1821122" cy="1581812"/>
          </a:xfrm>
          <a:prstGeom prst="star6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2800" b="1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الموهوبون</a:t>
            </a: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نجمة مكونة من 6 نقاط 6"/>
          <p:cNvSpPr/>
          <p:nvPr/>
        </p:nvSpPr>
        <p:spPr>
          <a:xfrm>
            <a:off x="3497026" y="1144863"/>
            <a:ext cx="1585699" cy="1581812"/>
          </a:xfrm>
          <a:prstGeom prst="star6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فكاهة</a:t>
            </a:r>
            <a:endParaRPr lang="ar-SY" sz="3200" dirty="0"/>
          </a:p>
        </p:txBody>
      </p:sp>
      <p:sp>
        <p:nvSpPr>
          <p:cNvPr id="8" name="نجمة مكونة من 6 نقاط 7"/>
          <p:cNvSpPr/>
          <p:nvPr/>
        </p:nvSpPr>
        <p:spPr>
          <a:xfrm>
            <a:off x="1948247" y="1144863"/>
            <a:ext cx="1572476" cy="1581812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البهجة</a:t>
            </a:r>
            <a:endParaRPr lang="ar-SY" sz="2800" dirty="0"/>
          </a:p>
        </p:txBody>
      </p:sp>
      <p:sp>
        <p:nvSpPr>
          <p:cNvPr id="9" name="نجمة مكونة من 6 نقاط 8"/>
          <p:cNvSpPr/>
          <p:nvPr/>
        </p:nvSpPr>
        <p:spPr>
          <a:xfrm>
            <a:off x="397319" y="1144863"/>
            <a:ext cx="1585700" cy="1581812"/>
          </a:xfrm>
          <a:prstGeom prst="star6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عريف الحفل</a:t>
            </a:r>
            <a:endParaRPr lang="ar-SY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نجمة مكونة من 6 نقاط 11"/>
          <p:cNvSpPr/>
          <p:nvPr/>
        </p:nvSpPr>
        <p:spPr>
          <a:xfrm>
            <a:off x="3610688" y="2965455"/>
            <a:ext cx="1392072" cy="1581812"/>
          </a:xfrm>
          <a:prstGeom prst="star6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طُرفة</a:t>
            </a:r>
            <a:endParaRPr lang="ar-SY" sz="3600" dirty="0"/>
          </a:p>
        </p:txBody>
      </p:sp>
      <p:sp>
        <p:nvSpPr>
          <p:cNvPr id="13" name="نجمة مكونة من 6 نقاط 12"/>
          <p:cNvSpPr/>
          <p:nvPr/>
        </p:nvSpPr>
        <p:spPr>
          <a:xfrm>
            <a:off x="2024988" y="2965455"/>
            <a:ext cx="1392072" cy="1581812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الفرحة</a:t>
            </a:r>
            <a:endParaRPr lang="ar-SY" dirty="0"/>
          </a:p>
        </p:txBody>
      </p:sp>
      <p:sp>
        <p:nvSpPr>
          <p:cNvPr id="14" name="نجمة مكونة من 6 نقاط 13"/>
          <p:cNvSpPr/>
          <p:nvPr/>
        </p:nvSpPr>
        <p:spPr>
          <a:xfrm>
            <a:off x="439288" y="2933591"/>
            <a:ext cx="1392072" cy="1581812"/>
          </a:xfrm>
          <a:prstGeom prst="star6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مُقدِّمُ الحَفْل</a:t>
            </a:r>
            <a:endParaRPr lang="ar-SY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نجمة مكونة من 6 نقاط 14"/>
          <p:cNvSpPr/>
          <p:nvPr/>
        </p:nvSpPr>
        <p:spPr>
          <a:xfrm>
            <a:off x="5082725" y="2902642"/>
            <a:ext cx="1741156" cy="1581812"/>
          </a:xfrm>
          <a:prstGeom prst="star6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600" b="1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المُجتهدون</a:t>
            </a:r>
            <a:endParaRPr lang="ar-SY" sz="2600" dirty="0"/>
          </a:p>
        </p:txBody>
      </p:sp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439287" y="274639"/>
            <a:ext cx="8104001" cy="4379248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Y" sz="4800" b="1" dirty="0" smtClean="0">
                <a:solidFill>
                  <a:srgbClr val="FF0000"/>
                </a:solidFill>
              </a:rPr>
              <a:t>    </a:t>
            </a:r>
            <a:r>
              <a:rPr lang="ar-SY" sz="4800" b="1" dirty="0" err="1" smtClean="0">
                <a:solidFill>
                  <a:srgbClr val="FF0000"/>
                </a:solidFill>
              </a:rPr>
              <a:t>فِكَرُالدَّرس</a:t>
            </a:r>
            <a:r>
              <a:rPr lang="ar-SY" sz="4800" b="1" dirty="0" smtClean="0">
                <a:solidFill>
                  <a:srgbClr val="FF0000"/>
                </a:solidFill>
              </a:rPr>
              <a:t> </a:t>
            </a:r>
            <a:r>
              <a:rPr lang="ar-SY" sz="4800" b="1" dirty="0" smtClean="0">
                <a:solidFill>
                  <a:srgbClr val="FF0000"/>
                </a:solidFill>
              </a:rPr>
              <a:t>: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endParaRPr lang="ar-SY" sz="4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SY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914400" y="1160060"/>
            <a:ext cx="7629099" cy="1219864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اجتماعُ لِجنةِ الإذاعةِ المدْرسيَّةِ لإعْدادْ حَفْلِ نهايةِ العامِ.</a:t>
            </a:r>
            <a:endParaRPr lang="ar-SY" sz="32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641446" y="2379924"/>
            <a:ext cx="7096836" cy="11658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توزيعُ المَهام على أعضَاءِ اللَّجنة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457200" y="3545802"/>
            <a:ext cx="6312090" cy="114902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3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ختامُ الحَفْلِ كلمةُ شُكرٍ لِلمُعلِّم </a:t>
            </a:r>
            <a:endParaRPr lang="en-US" sz="3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4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غلق الدرس 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4884217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مع معلَّميهم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بِالتَّأكيدِ سيكُونُ حفلاً رائِعا ، أتدرونَ ما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السَّبب؟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التَّحضرُ الْجَيِّدُ وتوزيعُ المَهامِ وتقسِيمِ 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العملِ  بلا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أسبابٌ لِنجاحِ أيِّ عَمَلٍ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6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227</TotalTime>
  <Words>423</Words>
  <Application>Microsoft Office PowerPoint</Application>
  <PresentationFormat>عرض على الشاشة (3:4)‏</PresentationFormat>
  <Paragraphs>47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مَشْرُوعٌ تَعَاوُنِيٌّ</vt:lpstr>
      <vt:lpstr>الأهدافُ التَّعليميَّة :</vt:lpstr>
      <vt:lpstr>مَشْرُوعٌ تَعَاوُنِيٌّ</vt:lpstr>
      <vt:lpstr>عرض تقديمي في PowerPoint</vt:lpstr>
      <vt:lpstr>عرض تقديمي في PowerPoint</vt:lpstr>
      <vt:lpstr>عرض تقديمي في PowerPoint</vt:lpstr>
      <vt:lpstr>    معاني الكلمات :</vt:lpstr>
      <vt:lpstr>    فِكَرُالدَّرس : </vt:lpstr>
      <vt:lpstr>غلق الدرس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29</cp:revision>
  <dcterms:created xsi:type="dcterms:W3CDTF">2020-05-02T02:36:07Z</dcterms:created>
  <dcterms:modified xsi:type="dcterms:W3CDTF">2020-05-19T12:35:14Z</dcterms:modified>
</cp:coreProperties>
</file>