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229"/>
    <a:srgbClr val="FFFF99"/>
    <a:srgbClr val="FFCC99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6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6833" y="4635137"/>
            <a:ext cx="2682199" cy="913047"/>
          </a:xfrm>
          <a:solidFill>
            <a:srgbClr val="FFFF99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ar-SA" dirty="0"/>
              <a:t>محيط المربع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D81D689-065B-42EE-8ADE-BC78A6A26E3C}"/>
              </a:ext>
            </a:extLst>
          </p:cNvPr>
          <p:cNvSpPr txBox="1"/>
          <p:nvPr/>
        </p:nvSpPr>
        <p:spPr>
          <a:xfrm>
            <a:off x="1800672" y="2053770"/>
            <a:ext cx="5542656" cy="584775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هيا بنا نتعرف إلى : حساب محيط المربع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544671"/>
            <a:ext cx="8049126" cy="99653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2400" dirty="0">
                <a:solidFill>
                  <a:schemeClr val="tx1"/>
                </a:solidFill>
              </a:rPr>
              <a:t>تعلمت أن محيط أي شكل هو عدد وحدات الطول التي تحيط به . لوحة مربعة الشكل نريد حساب محيط هذه اللوحة أعدد وحدات الطول المؤلف منها هذا الشكل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07F2F4C-C90F-4390-A119-4F49976A6E9D}"/>
              </a:ext>
            </a:extLst>
          </p:cNvPr>
          <p:cNvSpPr/>
          <p:nvPr/>
        </p:nvSpPr>
        <p:spPr>
          <a:xfrm>
            <a:off x="4463715" y="2081462"/>
            <a:ext cx="2298032" cy="2141621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7" name="جدول 4">
            <a:extLst>
              <a:ext uri="{FF2B5EF4-FFF2-40B4-BE49-F238E27FC236}">
                <a16:creationId xmlns:a16="http://schemas.microsoft.com/office/drawing/2014/main" id="{94277388-A2B4-4EDF-BA3D-CE7C108F1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87141"/>
              </p:ext>
            </p:extLst>
          </p:nvPr>
        </p:nvGraphicFramePr>
        <p:xfrm>
          <a:off x="3691092" y="1689232"/>
          <a:ext cx="3493161" cy="29260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88129">
                  <a:extLst>
                    <a:ext uri="{9D8B030D-6E8A-4147-A177-3AD203B41FA5}">
                      <a16:colId xmlns:a16="http://schemas.microsoft.com/office/drawing/2014/main" val="1038455564"/>
                    </a:ext>
                  </a:extLst>
                </a:gridCol>
                <a:gridCol w="388129">
                  <a:extLst>
                    <a:ext uri="{9D8B030D-6E8A-4147-A177-3AD203B41FA5}">
                      <a16:colId xmlns:a16="http://schemas.microsoft.com/office/drawing/2014/main" val="583174454"/>
                    </a:ext>
                  </a:extLst>
                </a:gridCol>
                <a:gridCol w="388129">
                  <a:extLst>
                    <a:ext uri="{9D8B030D-6E8A-4147-A177-3AD203B41FA5}">
                      <a16:colId xmlns:a16="http://schemas.microsoft.com/office/drawing/2014/main" val="2497647284"/>
                    </a:ext>
                  </a:extLst>
                </a:gridCol>
                <a:gridCol w="388129">
                  <a:extLst>
                    <a:ext uri="{9D8B030D-6E8A-4147-A177-3AD203B41FA5}">
                      <a16:colId xmlns:a16="http://schemas.microsoft.com/office/drawing/2014/main" val="502174932"/>
                    </a:ext>
                  </a:extLst>
                </a:gridCol>
                <a:gridCol w="388129">
                  <a:extLst>
                    <a:ext uri="{9D8B030D-6E8A-4147-A177-3AD203B41FA5}">
                      <a16:colId xmlns:a16="http://schemas.microsoft.com/office/drawing/2014/main" val="3772359463"/>
                    </a:ext>
                  </a:extLst>
                </a:gridCol>
                <a:gridCol w="388129">
                  <a:extLst>
                    <a:ext uri="{9D8B030D-6E8A-4147-A177-3AD203B41FA5}">
                      <a16:colId xmlns:a16="http://schemas.microsoft.com/office/drawing/2014/main" val="1255707731"/>
                    </a:ext>
                  </a:extLst>
                </a:gridCol>
                <a:gridCol w="388129">
                  <a:extLst>
                    <a:ext uri="{9D8B030D-6E8A-4147-A177-3AD203B41FA5}">
                      <a16:colId xmlns:a16="http://schemas.microsoft.com/office/drawing/2014/main" val="1094406425"/>
                    </a:ext>
                  </a:extLst>
                </a:gridCol>
                <a:gridCol w="388129">
                  <a:extLst>
                    <a:ext uri="{9D8B030D-6E8A-4147-A177-3AD203B41FA5}">
                      <a16:colId xmlns:a16="http://schemas.microsoft.com/office/drawing/2014/main" val="99759788"/>
                    </a:ext>
                  </a:extLst>
                </a:gridCol>
                <a:gridCol w="388129">
                  <a:extLst>
                    <a:ext uri="{9D8B030D-6E8A-4147-A177-3AD203B41FA5}">
                      <a16:colId xmlns:a16="http://schemas.microsoft.com/office/drawing/2014/main" val="2524122662"/>
                    </a:ext>
                  </a:extLst>
                </a:gridCol>
              </a:tblGrid>
              <a:tr h="29855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538483"/>
                  </a:ext>
                </a:extLst>
              </a:tr>
              <a:tr h="2985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284584"/>
                  </a:ext>
                </a:extLst>
              </a:tr>
              <a:tr h="2985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286862"/>
                  </a:ext>
                </a:extLst>
              </a:tr>
              <a:tr h="2985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490209"/>
                  </a:ext>
                </a:extLst>
              </a:tr>
              <a:tr h="2985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752002"/>
                  </a:ext>
                </a:extLst>
              </a:tr>
              <a:tr h="2985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644819"/>
                  </a:ext>
                </a:extLst>
              </a:tr>
              <a:tr h="2985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391372"/>
                  </a:ext>
                </a:extLst>
              </a:tr>
              <a:tr h="2985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976977"/>
                  </a:ext>
                </a:extLst>
              </a:tr>
            </a:tbl>
          </a:graphicData>
        </a:graphic>
      </p:graphicFrame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898F45C7-1DF8-4F94-905B-3519EE6FA18A}"/>
              </a:ext>
            </a:extLst>
          </p:cNvPr>
          <p:cNvCxnSpPr>
            <a:cxnSpLocks/>
          </p:cNvCxnSpPr>
          <p:nvPr/>
        </p:nvCxnSpPr>
        <p:spPr>
          <a:xfrm>
            <a:off x="4110795" y="4598463"/>
            <a:ext cx="35292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E13D1051-5D6C-405A-9FEE-0422C135D71E}"/>
              </a:ext>
            </a:extLst>
          </p:cNvPr>
          <p:cNvCxnSpPr/>
          <p:nvPr/>
        </p:nvCxnSpPr>
        <p:spPr>
          <a:xfrm flipH="1">
            <a:off x="3789947" y="4728411"/>
            <a:ext cx="565485" cy="5053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E5C6CEB-242C-4B08-8580-F4EA005B5BE2}"/>
              </a:ext>
            </a:extLst>
          </p:cNvPr>
          <p:cNvSpPr txBox="1"/>
          <p:nvPr/>
        </p:nvSpPr>
        <p:spPr>
          <a:xfrm>
            <a:off x="3212431" y="5346836"/>
            <a:ext cx="115503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وحدة طول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031BD06-3E1E-4165-8624-F5B303713003}"/>
              </a:ext>
            </a:extLst>
          </p:cNvPr>
          <p:cNvSpPr txBox="1"/>
          <p:nvPr/>
        </p:nvSpPr>
        <p:spPr>
          <a:xfrm>
            <a:off x="4788570" y="4948007"/>
            <a:ext cx="197317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dirty="0"/>
              <a:t>طول الضلع = 6واحدات</a:t>
            </a:r>
          </a:p>
        </p:txBody>
      </p:sp>
      <p:sp>
        <p:nvSpPr>
          <p:cNvPr id="16" name="فقاعة الكلام: بيضاوية 15">
            <a:extLst>
              <a:ext uri="{FF2B5EF4-FFF2-40B4-BE49-F238E27FC236}">
                <a16:creationId xmlns:a16="http://schemas.microsoft.com/office/drawing/2014/main" id="{1D8991A1-1E11-4DC0-BEF5-D55D4AE68544}"/>
              </a:ext>
            </a:extLst>
          </p:cNvPr>
          <p:cNvSpPr/>
          <p:nvPr/>
        </p:nvSpPr>
        <p:spPr>
          <a:xfrm>
            <a:off x="685801" y="2701090"/>
            <a:ext cx="2731168" cy="1696452"/>
          </a:xfrm>
          <a:prstGeom prst="wedgeEllipse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نعلم أن المربع هو مستطيل تساوى بعداه.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C07F2F4C-C90F-4390-A119-4F49976A6E9D}"/>
              </a:ext>
            </a:extLst>
          </p:cNvPr>
          <p:cNvSpPr/>
          <p:nvPr/>
        </p:nvSpPr>
        <p:spPr>
          <a:xfrm>
            <a:off x="1315447" y="1141832"/>
            <a:ext cx="2298032" cy="2141621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7" name="جدول 4">
            <a:extLst>
              <a:ext uri="{FF2B5EF4-FFF2-40B4-BE49-F238E27FC236}">
                <a16:creationId xmlns:a16="http://schemas.microsoft.com/office/drawing/2014/main" id="{94277388-A2B4-4EDF-BA3D-CE7C108F1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084767"/>
              </p:ext>
            </p:extLst>
          </p:nvPr>
        </p:nvGraphicFramePr>
        <p:xfrm>
          <a:off x="509349" y="759743"/>
          <a:ext cx="3493161" cy="29260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88129">
                  <a:extLst>
                    <a:ext uri="{9D8B030D-6E8A-4147-A177-3AD203B41FA5}">
                      <a16:colId xmlns:a16="http://schemas.microsoft.com/office/drawing/2014/main" val="1038455564"/>
                    </a:ext>
                  </a:extLst>
                </a:gridCol>
                <a:gridCol w="388129">
                  <a:extLst>
                    <a:ext uri="{9D8B030D-6E8A-4147-A177-3AD203B41FA5}">
                      <a16:colId xmlns:a16="http://schemas.microsoft.com/office/drawing/2014/main" val="583174454"/>
                    </a:ext>
                  </a:extLst>
                </a:gridCol>
                <a:gridCol w="388129">
                  <a:extLst>
                    <a:ext uri="{9D8B030D-6E8A-4147-A177-3AD203B41FA5}">
                      <a16:colId xmlns:a16="http://schemas.microsoft.com/office/drawing/2014/main" val="2497647284"/>
                    </a:ext>
                  </a:extLst>
                </a:gridCol>
                <a:gridCol w="388129">
                  <a:extLst>
                    <a:ext uri="{9D8B030D-6E8A-4147-A177-3AD203B41FA5}">
                      <a16:colId xmlns:a16="http://schemas.microsoft.com/office/drawing/2014/main" val="502174932"/>
                    </a:ext>
                  </a:extLst>
                </a:gridCol>
                <a:gridCol w="388129">
                  <a:extLst>
                    <a:ext uri="{9D8B030D-6E8A-4147-A177-3AD203B41FA5}">
                      <a16:colId xmlns:a16="http://schemas.microsoft.com/office/drawing/2014/main" val="3772359463"/>
                    </a:ext>
                  </a:extLst>
                </a:gridCol>
                <a:gridCol w="388129">
                  <a:extLst>
                    <a:ext uri="{9D8B030D-6E8A-4147-A177-3AD203B41FA5}">
                      <a16:colId xmlns:a16="http://schemas.microsoft.com/office/drawing/2014/main" val="1255707731"/>
                    </a:ext>
                  </a:extLst>
                </a:gridCol>
                <a:gridCol w="388129">
                  <a:extLst>
                    <a:ext uri="{9D8B030D-6E8A-4147-A177-3AD203B41FA5}">
                      <a16:colId xmlns:a16="http://schemas.microsoft.com/office/drawing/2014/main" val="1094406425"/>
                    </a:ext>
                  </a:extLst>
                </a:gridCol>
                <a:gridCol w="388129">
                  <a:extLst>
                    <a:ext uri="{9D8B030D-6E8A-4147-A177-3AD203B41FA5}">
                      <a16:colId xmlns:a16="http://schemas.microsoft.com/office/drawing/2014/main" val="99759788"/>
                    </a:ext>
                  </a:extLst>
                </a:gridCol>
                <a:gridCol w="388129">
                  <a:extLst>
                    <a:ext uri="{9D8B030D-6E8A-4147-A177-3AD203B41FA5}">
                      <a16:colId xmlns:a16="http://schemas.microsoft.com/office/drawing/2014/main" val="2524122662"/>
                    </a:ext>
                  </a:extLst>
                </a:gridCol>
              </a:tblGrid>
              <a:tr h="29855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538483"/>
                  </a:ext>
                </a:extLst>
              </a:tr>
              <a:tr h="29855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284584"/>
                  </a:ext>
                </a:extLst>
              </a:tr>
              <a:tr h="2985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286862"/>
                  </a:ext>
                </a:extLst>
              </a:tr>
              <a:tr h="2985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490209"/>
                  </a:ext>
                </a:extLst>
              </a:tr>
              <a:tr h="2985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752002"/>
                  </a:ext>
                </a:extLst>
              </a:tr>
              <a:tr h="2985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644819"/>
                  </a:ext>
                </a:extLst>
              </a:tr>
              <a:tr h="2985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391372"/>
                  </a:ext>
                </a:extLst>
              </a:tr>
              <a:tr h="2985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976977"/>
                  </a:ext>
                </a:extLst>
              </a:tr>
            </a:tbl>
          </a:graphicData>
        </a:graphic>
      </p:graphicFrame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898F45C7-1DF8-4F94-905B-3519EE6FA18A}"/>
              </a:ext>
            </a:extLst>
          </p:cNvPr>
          <p:cNvCxnSpPr>
            <a:cxnSpLocks/>
          </p:cNvCxnSpPr>
          <p:nvPr/>
        </p:nvCxnSpPr>
        <p:spPr>
          <a:xfrm>
            <a:off x="539436" y="759743"/>
            <a:ext cx="35292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E13D1051-5D6C-405A-9FEE-0422C135D71E}"/>
              </a:ext>
            </a:extLst>
          </p:cNvPr>
          <p:cNvCxnSpPr>
            <a:cxnSpLocks/>
          </p:cNvCxnSpPr>
          <p:nvPr/>
        </p:nvCxnSpPr>
        <p:spPr>
          <a:xfrm>
            <a:off x="660756" y="842449"/>
            <a:ext cx="265660" cy="8381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E5C6CEB-242C-4B08-8580-F4EA005B5BE2}"/>
              </a:ext>
            </a:extLst>
          </p:cNvPr>
          <p:cNvSpPr txBox="1"/>
          <p:nvPr/>
        </p:nvSpPr>
        <p:spPr>
          <a:xfrm rot="16200000">
            <a:off x="293438" y="2147934"/>
            <a:ext cx="99459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dirty="0"/>
              <a:t>وحدة طول</a:t>
            </a:r>
          </a:p>
        </p:txBody>
      </p:sp>
      <p:sp>
        <p:nvSpPr>
          <p:cNvPr id="4" name="عنوان 3">
            <a:extLst>
              <a:ext uri="{FF2B5EF4-FFF2-40B4-BE49-F238E27FC236}">
                <a16:creationId xmlns:a16="http://schemas.microsoft.com/office/drawing/2014/main" id="{A8CA1C6B-CFCE-4539-8FA9-067DAFF4C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62EE53D-F8BD-42FA-88D0-BEE43655A075}"/>
              </a:ext>
            </a:extLst>
          </p:cNvPr>
          <p:cNvSpPr txBox="1"/>
          <p:nvPr/>
        </p:nvSpPr>
        <p:spPr>
          <a:xfrm>
            <a:off x="4076565" y="1449780"/>
            <a:ext cx="4499811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محيط اللوحة </a:t>
            </a:r>
            <a:r>
              <a:rPr lang="ar-SA" sz="2400" dirty="0">
                <a:solidFill>
                  <a:srgbClr val="1E9229"/>
                </a:solidFill>
              </a:rPr>
              <a:t>=</a:t>
            </a:r>
            <a:r>
              <a:rPr lang="ar-SA" sz="2400" dirty="0"/>
              <a:t> 6</a:t>
            </a:r>
            <a:r>
              <a:rPr lang="ar-SA" sz="2400" dirty="0">
                <a:solidFill>
                  <a:srgbClr val="FF0000"/>
                </a:solidFill>
              </a:rPr>
              <a:t>+</a:t>
            </a:r>
            <a:r>
              <a:rPr lang="ar-SA" sz="2400" dirty="0"/>
              <a:t>6</a:t>
            </a:r>
            <a:r>
              <a:rPr lang="ar-SA" sz="2400" dirty="0">
                <a:solidFill>
                  <a:srgbClr val="FF0000"/>
                </a:solidFill>
              </a:rPr>
              <a:t>+</a:t>
            </a:r>
            <a:r>
              <a:rPr lang="ar-SA" sz="2400" dirty="0"/>
              <a:t>6</a:t>
            </a:r>
            <a:r>
              <a:rPr lang="ar-SA" sz="2400" dirty="0">
                <a:solidFill>
                  <a:srgbClr val="FF0000"/>
                </a:solidFill>
              </a:rPr>
              <a:t>+</a:t>
            </a:r>
            <a:r>
              <a:rPr lang="ar-SA" sz="2400" dirty="0"/>
              <a:t>6</a:t>
            </a:r>
            <a:r>
              <a:rPr lang="ar-SA" sz="2400" dirty="0">
                <a:solidFill>
                  <a:srgbClr val="1E9229"/>
                </a:solidFill>
              </a:rPr>
              <a:t>=</a:t>
            </a:r>
            <a:r>
              <a:rPr lang="ar-SA" sz="2400" dirty="0"/>
              <a:t>24وحدة طول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EBE327B-144A-48A6-92FD-E86A8760DE6D}"/>
              </a:ext>
            </a:extLst>
          </p:cNvPr>
          <p:cNvSpPr txBox="1"/>
          <p:nvPr/>
        </p:nvSpPr>
        <p:spPr>
          <a:xfrm>
            <a:off x="4366008" y="2555825"/>
            <a:ext cx="4102769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محيط المربع </a:t>
            </a:r>
            <a:r>
              <a:rPr lang="ar-SA" sz="2400" dirty="0">
                <a:solidFill>
                  <a:srgbClr val="002060"/>
                </a:solidFill>
              </a:rPr>
              <a:t>=</a:t>
            </a:r>
            <a:r>
              <a:rPr lang="ar-SA" sz="2400" dirty="0">
                <a:solidFill>
                  <a:schemeClr val="tx1"/>
                </a:solidFill>
              </a:rPr>
              <a:t> مجموع أطوال أضلاعه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804D63C-5881-480F-AB24-9FBA86E8569C}"/>
              </a:ext>
            </a:extLst>
          </p:cNvPr>
          <p:cNvSpPr txBox="1"/>
          <p:nvPr/>
        </p:nvSpPr>
        <p:spPr>
          <a:xfrm>
            <a:off x="606071" y="3840510"/>
            <a:ext cx="743551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/>
              <a:t>محيط المربع </a:t>
            </a:r>
            <a:r>
              <a:rPr lang="ar-SA" sz="2400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ar-SA" sz="2400" dirty="0"/>
              <a:t> </a:t>
            </a:r>
            <a:r>
              <a:rPr lang="ar-SA" sz="2400" dirty="0">
                <a:solidFill>
                  <a:srgbClr val="1E9229"/>
                </a:solidFill>
              </a:rPr>
              <a:t>طول الضلع </a:t>
            </a:r>
            <a:r>
              <a:rPr lang="ar-SA" sz="2400" dirty="0">
                <a:solidFill>
                  <a:srgbClr val="C00000"/>
                </a:solidFill>
              </a:rPr>
              <a:t>+</a:t>
            </a:r>
            <a:r>
              <a:rPr lang="ar-SA" sz="2400" dirty="0"/>
              <a:t> </a:t>
            </a:r>
            <a:r>
              <a:rPr lang="ar-SA" sz="2400" dirty="0">
                <a:solidFill>
                  <a:srgbClr val="1E9229"/>
                </a:solidFill>
              </a:rPr>
              <a:t>طول الضلع </a:t>
            </a:r>
            <a:r>
              <a:rPr lang="ar-SA" sz="2400" dirty="0">
                <a:solidFill>
                  <a:srgbClr val="C00000"/>
                </a:solidFill>
              </a:rPr>
              <a:t>+</a:t>
            </a:r>
            <a:r>
              <a:rPr lang="ar-SA" sz="2400" dirty="0"/>
              <a:t> </a:t>
            </a:r>
            <a:r>
              <a:rPr lang="ar-SA" sz="2400" dirty="0">
                <a:solidFill>
                  <a:srgbClr val="1E9229"/>
                </a:solidFill>
              </a:rPr>
              <a:t>طول الضلع </a:t>
            </a:r>
            <a:r>
              <a:rPr lang="ar-SA" sz="2400" dirty="0">
                <a:solidFill>
                  <a:srgbClr val="C00000"/>
                </a:solidFill>
              </a:rPr>
              <a:t>+</a:t>
            </a:r>
            <a:r>
              <a:rPr lang="ar-SA" sz="2400" dirty="0">
                <a:solidFill>
                  <a:srgbClr val="1E9229"/>
                </a:solidFill>
              </a:rPr>
              <a:t>طول الضلع</a:t>
            </a:r>
          </a:p>
          <a:p>
            <a:pPr algn="r" rtl="1"/>
            <a:endParaRPr lang="ar-SA" sz="2400" dirty="0"/>
          </a:p>
          <a:p>
            <a:pPr algn="r" rtl="1"/>
            <a:r>
              <a:rPr lang="ar-SA" sz="2400" dirty="0"/>
              <a:t>               </a:t>
            </a:r>
            <a:r>
              <a:rPr lang="ar-SA" sz="2400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ar-SA" sz="2400" dirty="0"/>
              <a:t>4 </a:t>
            </a:r>
            <a:r>
              <a:rPr lang="ar-SA" sz="2400" dirty="0">
                <a:solidFill>
                  <a:srgbClr val="FF0000"/>
                </a:solidFill>
              </a:rPr>
              <a:t>×</a:t>
            </a:r>
            <a:r>
              <a:rPr lang="ar-SA" sz="2400" dirty="0"/>
              <a:t> </a:t>
            </a:r>
            <a:r>
              <a:rPr lang="ar-SA" sz="2400" dirty="0">
                <a:solidFill>
                  <a:srgbClr val="1E9229"/>
                </a:solidFill>
              </a:rPr>
              <a:t>طول الضلع</a:t>
            </a:r>
          </a:p>
          <a:p>
            <a:pPr algn="r" rtl="1"/>
            <a:endParaRPr lang="ar-SA" sz="2400" dirty="0"/>
          </a:p>
          <a:p>
            <a:pPr algn="r" rtl="1"/>
            <a:r>
              <a:rPr lang="ar-SA" sz="2400" dirty="0"/>
              <a:t>              </a:t>
            </a:r>
            <a:r>
              <a:rPr lang="ar-SA" sz="2400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ar-SA" sz="2400" dirty="0"/>
              <a:t>4 </a:t>
            </a:r>
            <a:r>
              <a:rPr lang="ar-SA" sz="2400" dirty="0">
                <a:solidFill>
                  <a:srgbClr val="FF0000"/>
                </a:solidFill>
              </a:rPr>
              <a:t>×</a:t>
            </a:r>
            <a:r>
              <a:rPr lang="ar-SA" sz="2400" dirty="0"/>
              <a:t> 6 </a:t>
            </a:r>
            <a:r>
              <a:rPr lang="ar-SA" sz="2400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ar-SA" sz="2400" dirty="0"/>
              <a:t> 24 </a:t>
            </a:r>
            <a:r>
              <a:rPr lang="ar-SA" sz="2400" dirty="0">
                <a:solidFill>
                  <a:srgbClr val="0070C0"/>
                </a:solidFill>
              </a:rPr>
              <a:t>وحدة طول</a:t>
            </a:r>
          </a:p>
        </p:txBody>
      </p:sp>
    </p:spTree>
    <p:extLst>
      <p:ext uri="{BB962C8B-B14F-4D97-AF65-F5344CB8AC3E}">
        <p14:creationId xmlns:p14="http://schemas.microsoft.com/office/powerpoint/2010/main" val="10423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31837"/>
            <a:ext cx="5486400" cy="685801"/>
          </a:xfrm>
          <a:solidFill>
            <a:srgbClr val="FFCCFF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ar-SA" sz="3200" dirty="0"/>
              <a:t>يمكننا حساب محيط المربع بثلاثة طرائق:</a:t>
            </a:r>
            <a:endParaRPr lang="en-US" sz="32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2CF0F31-93A1-4C06-A711-3153FFDBC126}"/>
              </a:ext>
            </a:extLst>
          </p:cNvPr>
          <p:cNvSpPr txBox="1"/>
          <p:nvPr/>
        </p:nvSpPr>
        <p:spPr>
          <a:xfrm>
            <a:off x="2016426" y="1916916"/>
            <a:ext cx="5008713" cy="584775"/>
          </a:xfrm>
          <a:prstGeom prst="rect">
            <a:avLst/>
          </a:prstGeom>
          <a:solidFill>
            <a:srgbClr val="FFCC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عد وحدات الطول التي تحيط بالمربع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447988B-84FA-45CB-9BAF-5AD5B99F77F2}"/>
              </a:ext>
            </a:extLst>
          </p:cNvPr>
          <p:cNvSpPr txBox="1"/>
          <p:nvPr/>
        </p:nvSpPr>
        <p:spPr>
          <a:xfrm>
            <a:off x="2995863" y="2807726"/>
            <a:ext cx="3152274" cy="584775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جمع أطوال أضلاعه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853CAE3-C851-4B38-8819-860C36EE65FA}"/>
              </a:ext>
            </a:extLst>
          </p:cNvPr>
          <p:cNvSpPr txBox="1"/>
          <p:nvPr/>
        </p:nvSpPr>
        <p:spPr>
          <a:xfrm>
            <a:off x="2163895" y="3585746"/>
            <a:ext cx="4713777" cy="107721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استعمال القاعدة :</a:t>
            </a:r>
          </a:p>
          <a:p>
            <a:pPr algn="ctr"/>
            <a:r>
              <a:rPr lang="ar-SA" sz="3200" dirty="0">
                <a:solidFill>
                  <a:schemeClr val="tx1"/>
                </a:solidFill>
              </a:rPr>
              <a:t>محيط المربع </a:t>
            </a:r>
            <a:r>
              <a:rPr lang="ar-SA" sz="3200" dirty="0">
                <a:solidFill>
                  <a:srgbClr val="FF0000"/>
                </a:solidFill>
              </a:rPr>
              <a:t>=</a:t>
            </a:r>
            <a:r>
              <a:rPr lang="ar-SA" sz="3200" dirty="0">
                <a:solidFill>
                  <a:schemeClr val="tx1"/>
                </a:solidFill>
              </a:rPr>
              <a:t> طول الضلع </a:t>
            </a:r>
            <a:r>
              <a:rPr lang="ar-SA" sz="3200" dirty="0">
                <a:solidFill>
                  <a:srgbClr val="FF0000"/>
                </a:solidFill>
              </a:rPr>
              <a:t>×</a:t>
            </a:r>
            <a:r>
              <a:rPr lang="ar-SA" sz="3200" dirty="0">
                <a:solidFill>
                  <a:schemeClr val="tx1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897" y="617941"/>
            <a:ext cx="5730446" cy="80481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2400" dirty="0">
                <a:solidFill>
                  <a:schemeClr val="tx1"/>
                </a:solidFill>
              </a:rPr>
              <a:t>لوحة مربعة الشكل طول ضلعها 8 سم أكمل حساب محيط اللوحة بطريقتين :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605D92D-3B26-45D0-9E8B-010B615FC513}"/>
              </a:ext>
            </a:extLst>
          </p:cNvPr>
          <p:cNvSpPr txBox="1"/>
          <p:nvPr/>
        </p:nvSpPr>
        <p:spPr>
          <a:xfrm>
            <a:off x="2652456" y="1874168"/>
            <a:ext cx="588506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200" dirty="0"/>
              <a:t>محيط اللوحة =  مجموع أطوال أضلاعها</a:t>
            </a:r>
          </a:p>
          <a:p>
            <a:pPr algn="r"/>
            <a:r>
              <a:rPr lang="ar-SA" sz="3200" dirty="0"/>
              <a:t>               =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234828B-3CD4-472C-B99E-F63E2D590867}"/>
              </a:ext>
            </a:extLst>
          </p:cNvPr>
          <p:cNvSpPr txBox="1"/>
          <p:nvPr/>
        </p:nvSpPr>
        <p:spPr>
          <a:xfrm>
            <a:off x="2202294" y="3284021"/>
            <a:ext cx="4520297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200" dirty="0">
                <a:solidFill>
                  <a:schemeClr val="tx1"/>
                </a:solidFill>
              </a:rPr>
              <a:t>محيط اللوحة = طول الضلع × 4</a:t>
            </a:r>
          </a:p>
          <a:p>
            <a:pPr algn="r"/>
            <a:r>
              <a:rPr lang="ar-SA" sz="3200" dirty="0">
                <a:solidFill>
                  <a:schemeClr val="tx1"/>
                </a:solidFill>
              </a:rPr>
              <a:t>               =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6F169A3-9C24-482B-ADB6-32E25B5E3C79}"/>
              </a:ext>
            </a:extLst>
          </p:cNvPr>
          <p:cNvSpPr txBox="1"/>
          <p:nvPr/>
        </p:nvSpPr>
        <p:spPr>
          <a:xfrm>
            <a:off x="4968880" y="2348357"/>
            <a:ext cx="4077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/>
              <a:t>8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ED89642-FFF4-4941-81DC-48070E533E4D}"/>
              </a:ext>
            </a:extLst>
          </p:cNvPr>
          <p:cNvSpPr txBox="1"/>
          <p:nvPr/>
        </p:nvSpPr>
        <p:spPr>
          <a:xfrm>
            <a:off x="4310463" y="2366611"/>
            <a:ext cx="4077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/>
              <a:t>8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AB8DA42-088A-42E3-B32C-0F716D1E2F54}"/>
              </a:ext>
            </a:extLst>
          </p:cNvPr>
          <p:cNvSpPr txBox="1"/>
          <p:nvPr/>
        </p:nvSpPr>
        <p:spPr>
          <a:xfrm>
            <a:off x="5551119" y="2339838"/>
            <a:ext cx="4077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/>
              <a:t>8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A89F5AC-CDC3-46DA-BFCA-9F2396D481F1}"/>
              </a:ext>
            </a:extLst>
          </p:cNvPr>
          <p:cNvSpPr txBox="1"/>
          <p:nvPr/>
        </p:nvSpPr>
        <p:spPr>
          <a:xfrm>
            <a:off x="6128020" y="2351607"/>
            <a:ext cx="4077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/>
              <a:t>8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E9205A3-836B-4A80-82E2-4D01767F9E8A}"/>
              </a:ext>
            </a:extLst>
          </p:cNvPr>
          <p:cNvSpPr txBox="1"/>
          <p:nvPr/>
        </p:nvSpPr>
        <p:spPr>
          <a:xfrm>
            <a:off x="5883271" y="2328069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20C8B7E-B48B-480F-870A-A7FAE71980CF}"/>
              </a:ext>
            </a:extLst>
          </p:cNvPr>
          <p:cNvSpPr txBox="1"/>
          <p:nvPr/>
        </p:nvSpPr>
        <p:spPr>
          <a:xfrm>
            <a:off x="4718236" y="2345721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A39B3D0-BFF3-462A-9042-9126FF48DBD6}"/>
              </a:ext>
            </a:extLst>
          </p:cNvPr>
          <p:cNvSpPr txBox="1"/>
          <p:nvPr/>
        </p:nvSpPr>
        <p:spPr>
          <a:xfrm>
            <a:off x="5292981" y="2330103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5A4585E-ECB8-4944-B1E0-6D919806D33A}"/>
              </a:ext>
            </a:extLst>
          </p:cNvPr>
          <p:cNvSpPr txBox="1"/>
          <p:nvPr/>
        </p:nvSpPr>
        <p:spPr>
          <a:xfrm>
            <a:off x="2926020" y="2342471"/>
            <a:ext cx="14828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>
                <a:solidFill>
                  <a:srgbClr val="7030A0"/>
                </a:solidFill>
              </a:rPr>
              <a:t>= 32 سم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AA74FB8-3381-48D7-8781-BCF06A0827F1}"/>
              </a:ext>
            </a:extLst>
          </p:cNvPr>
          <p:cNvSpPr txBox="1"/>
          <p:nvPr/>
        </p:nvSpPr>
        <p:spPr>
          <a:xfrm>
            <a:off x="4155082" y="3776464"/>
            <a:ext cx="4077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/>
              <a:t>8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397006B-67B3-420F-A68A-B70E80A004E4}"/>
              </a:ext>
            </a:extLst>
          </p:cNvPr>
          <p:cNvSpPr txBox="1"/>
          <p:nvPr/>
        </p:nvSpPr>
        <p:spPr>
          <a:xfrm>
            <a:off x="3775773" y="3776463"/>
            <a:ext cx="4324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EF9E57E-D70D-45E1-9193-CF5FB7B64730}"/>
              </a:ext>
            </a:extLst>
          </p:cNvPr>
          <p:cNvSpPr txBox="1"/>
          <p:nvPr/>
        </p:nvSpPr>
        <p:spPr>
          <a:xfrm>
            <a:off x="3478560" y="3788900"/>
            <a:ext cx="4027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4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F00EBB4-F21A-4017-9882-99CA1E81AC74}"/>
              </a:ext>
            </a:extLst>
          </p:cNvPr>
          <p:cNvSpPr txBox="1"/>
          <p:nvPr/>
        </p:nvSpPr>
        <p:spPr>
          <a:xfrm>
            <a:off x="2120914" y="3801337"/>
            <a:ext cx="14828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>
                <a:solidFill>
                  <a:srgbClr val="7030A0"/>
                </a:solidFill>
              </a:rPr>
              <a:t>= 32 سم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FFE0821-796E-4224-9643-0D6BD9AA89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9" r="3621" b="8649"/>
          <a:stretch/>
        </p:blipFill>
        <p:spPr>
          <a:xfrm>
            <a:off x="606475" y="617940"/>
            <a:ext cx="1957237" cy="192755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8A88972-39D8-4745-B0D9-7949A349D539}"/>
              </a:ext>
            </a:extLst>
          </p:cNvPr>
          <p:cNvSpPr txBox="1"/>
          <p:nvPr/>
        </p:nvSpPr>
        <p:spPr>
          <a:xfrm>
            <a:off x="1002120" y="2545492"/>
            <a:ext cx="9754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1E9229"/>
                </a:solidFill>
              </a:rPr>
              <a:t>8 سم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25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75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7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75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75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750"/>
                            </p:stCondLst>
                            <p:childTnLst>
                              <p:par>
                                <p:cTn id="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75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75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75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1750"/>
                            </p:stCondLst>
                            <p:childTnLst>
                              <p:par>
                                <p:cTn id="1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2750"/>
                            </p:stCondLst>
                            <p:childTnLst>
                              <p:par>
                                <p:cTn id="1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3750"/>
                            </p:stCondLst>
                            <p:childTnLst>
                              <p:par>
                                <p:cTn id="1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654C649-3402-4C3F-9D5D-854E5FA37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037" y="3429000"/>
            <a:ext cx="4485503" cy="1513702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indent="0" algn="r">
              <a:buNone/>
            </a:pPr>
            <a:r>
              <a:rPr lang="ar-SA" sz="2400" dirty="0">
                <a:solidFill>
                  <a:schemeClr val="tx1"/>
                </a:solidFill>
              </a:rPr>
              <a:t>الى اللقاء في درس آخر </a:t>
            </a:r>
          </a:p>
          <a:p>
            <a:pPr marL="0" indent="0" algn="r">
              <a:buNone/>
            </a:pPr>
            <a:r>
              <a:rPr lang="ar-SA" sz="2400" dirty="0">
                <a:solidFill>
                  <a:schemeClr val="tx1"/>
                </a:solidFill>
              </a:rPr>
              <a:t>          ودمتم في أمان الله </a:t>
            </a:r>
          </a:p>
        </p:txBody>
      </p:sp>
      <p:sp>
        <p:nvSpPr>
          <p:cNvPr id="5" name="عنوان 3">
            <a:extLst>
              <a:ext uri="{FF2B5EF4-FFF2-40B4-BE49-F238E27FC236}">
                <a16:creationId xmlns:a16="http://schemas.microsoft.com/office/drawing/2014/main" id="{B9F7C3C0-8274-45BA-A7D8-25F81971F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037" y="481914"/>
            <a:ext cx="4485503" cy="935724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وفي الختام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5DE941C-66D0-4994-8605-C7623228EF38}"/>
              </a:ext>
            </a:extLst>
          </p:cNvPr>
          <p:cNvSpPr/>
          <p:nvPr/>
        </p:nvSpPr>
        <p:spPr>
          <a:xfrm>
            <a:off x="586945" y="1736799"/>
            <a:ext cx="7747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آمل أن </a:t>
            </a:r>
            <a:r>
              <a:rPr lang="ar-SA" sz="3200" dirty="0" err="1"/>
              <a:t>تكونو</a:t>
            </a:r>
            <a:r>
              <a:rPr lang="ar-SA" sz="3200" dirty="0"/>
              <a:t> قد استفدتم من هذا الدرس يا طلابي الأعزاء</a:t>
            </a:r>
          </a:p>
          <a:p>
            <a:pPr algn="r" rtl="1"/>
            <a:endParaRPr lang="ar-SA" sz="3200" dirty="0"/>
          </a:p>
          <a:p>
            <a:pPr algn="r" rtl="1"/>
            <a:r>
              <a:rPr lang="ar-SA" sz="3200" dirty="0"/>
              <a:t>    ولا ننسى ان ننفذ الواجب المنزلي بمساعدة الأهل</a:t>
            </a:r>
          </a:p>
        </p:txBody>
      </p:sp>
    </p:spTree>
    <p:extLst>
      <p:ext uri="{BB962C8B-B14F-4D97-AF65-F5344CB8AC3E}">
        <p14:creationId xmlns:p14="http://schemas.microsoft.com/office/powerpoint/2010/main" val="22420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0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53677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148</TotalTime>
  <Words>200</Words>
  <Application>Microsoft Office PowerPoint</Application>
  <PresentationFormat>عرض على الشاشة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3" baseType="lpstr">
      <vt:lpstr>Arial</vt:lpstr>
      <vt:lpstr>Calibri</vt:lpstr>
      <vt:lpstr>school</vt:lpstr>
      <vt:lpstr>محيط المربع</vt:lpstr>
      <vt:lpstr>عرض تقديمي في PowerPoint</vt:lpstr>
      <vt:lpstr>تعلمت أن محيط أي شكل هو عدد وحدات الطول التي تحيط به . لوحة مربعة الشكل نريد حساب محيط هذه اللوحة أعدد وحدات الطول المؤلف منها هذا الشكل</vt:lpstr>
      <vt:lpstr>عرض تقديمي في PowerPoint</vt:lpstr>
      <vt:lpstr>يمكننا حساب محيط المربع بثلاثة طرائق:</vt:lpstr>
      <vt:lpstr>لوحة مربعة الشكل طول ضلعها 8 سم أكمل حساب محيط اللوحة بطريقتين :</vt:lpstr>
      <vt:lpstr>وفي الختام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ACER</cp:lastModifiedBy>
  <cp:revision>21</cp:revision>
  <dcterms:created xsi:type="dcterms:W3CDTF">2020-05-02T02:36:07Z</dcterms:created>
  <dcterms:modified xsi:type="dcterms:W3CDTF">2020-05-29T13:20:00Z</dcterms:modified>
</cp:coreProperties>
</file>