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>
            <a:normAutofit/>
          </a:bodyPr>
          <a:lstStyle/>
          <a:p>
            <a:r>
              <a:rPr lang="ar-SA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أسماء الإشارة 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الأهداف التَّعليمية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415" y="1195754"/>
            <a:ext cx="8229600" cy="341141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dirty="0" smtClean="0"/>
              <a:t>عزيزي التِّلميذ يتوقعُ منك في نهاية النَّموذجِ أن تكونَ قادراً على</a:t>
            </a:r>
            <a:r>
              <a:rPr lang="ar-SA" dirty="0"/>
              <a:t>:</a:t>
            </a:r>
            <a:endParaRPr lang="en-US" dirty="0" smtClean="0"/>
          </a:p>
          <a:p>
            <a:pPr marL="0" indent="0" algn="r">
              <a:buNone/>
            </a:pPr>
            <a:r>
              <a:rPr lang="ar-SY" dirty="0" smtClean="0"/>
              <a:t>      1-تمييز أسماء الإشارة (هذا –هذه-هؤلاء).</a:t>
            </a:r>
          </a:p>
          <a:p>
            <a:pPr marL="0" indent="0" algn="r">
              <a:buNone/>
            </a:pPr>
            <a:r>
              <a:rPr lang="ar-SY" dirty="0"/>
              <a:t> </a:t>
            </a:r>
            <a:r>
              <a:rPr lang="ar-SY" dirty="0" smtClean="0"/>
              <a:t>      2- تمييز أسماء الإشارة من حيث الدلالة.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371" y="274638"/>
            <a:ext cx="8229600" cy="1143000"/>
          </a:xfrm>
        </p:spPr>
        <p:txBody>
          <a:bodyPr/>
          <a:lstStyle/>
          <a:p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أتعلمُ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597" y="1417638"/>
            <a:ext cx="8393374" cy="3400022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أضع اسم الإشارة (</a:t>
            </a:r>
            <a:r>
              <a:rPr lang="ar-SY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هذا- هذه-هؤلاء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)في الفراغ 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المناسب:</a:t>
            </a:r>
          </a:p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          الإنسانُ </a:t>
            </a:r>
          </a:p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          الشّجرةُ</a:t>
            </a:r>
          </a:p>
          <a:p>
            <a:pPr marL="0" indent="0" algn="r">
              <a:buNone/>
            </a:pP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             </a:t>
            </a:r>
          </a:p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         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الأطفالُ</a:t>
            </a:r>
          </a:p>
          <a:p>
            <a:pPr marL="0" indent="0" algn="r">
              <a:buNone/>
            </a:pP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6666931" y="2691681"/>
            <a:ext cx="1733266" cy="70058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3600" dirty="0" smtClean="0"/>
              <a:t>هذه</a:t>
            </a:r>
            <a:endParaRPr lang="ar-SY" sz="3600" dirty="0"/>
          </a:p>
        </p:txBody>
      </p:sp>
      <p:sp>
        <p:nvSpPr>
          <p:cNvPr id="5" name="شكل بيضاوي 4"/>
          <p:cNvSpPr/>
          <p:nvPr/>
        </p:nvSpPr>
        <p:spPr>
          <a:xfrm>
            <a:off x="6762465" y="3627586"/>
            <a:ext cx="1637732" cy="75972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3600" dirty="0" smtClean="0"/>
              <a:t>هؤلاء</a:t>
            </a:r>
            <a:endParaRPr lang="ar-SY" sz="3600" dirty="0"/>
          </a:p>
        </p:txBody>
      </p:sp>
      <p:sp>
        <p:nvSpPr>
          <p:cNvPr id="6" name="شكل بيضاوي 5"/>
          <p:cNvSpPr/>
          <p:nvPr/>
        </p:nvSpPr>
        <p:spPr>
          <a:xfrm>
            <a:off x="6574808" y="1945352"/>
            <a:ext cx="1726443" cy="65623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3600" dirty="0" smtClean="0"/>
              <a:t>هذا</a:t>
            </a:r>
            <a:endParaRPr lang="ar-SY" sz="3600" dirty="0"/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ألاحظ أنَّ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53687"/>
          </a:xfrm>
        </p:spPr>
        <p:txBody>
          <a:bodyPr/>
          <a:lstStyle/>
          <a:p>
            <a:pPr marL="0" indent="0" algn="r">
              <a:buNone/>
            </a:pPr>
            <a:r>
              <a:rPr lang="ar-SA" dirty="0" smtClean="0"/>
              <a:t> </a:t>
            </a:r>
            <a:r>
              <a:rPr lang="ar-SA" dirty="0" smtClean="0">
                <a:solidFill>
                  <a:srgbClr val="FF0000"/>
                </a:solidFill>
              </a:rPr>
              <a:t>* </a:t>
            </a:r>
            <a:r>
              <a:rPr lang="ar-SA" dirty="0" err="1" smtClean="0">
                <a:solidFill>
                  <a:srgbClr val="FF0000"/>
                </a:solidFill>
              </a:rPr>
              <a:t>هذا</a:t>
            </a:r>
            <a:r>
              <a:rPr lang="ar-S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:اسم</a:t>
            </a:r>
            <a:r>
              <a:rPr lang="ar-S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إشارةٍ يدلُّ على </a:t>
            </a:r>
            <a:r>
              <a:rPr lang="ar-S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المفردالمذكَّرِ</a:t>
            </a:r>
            <a:r>
              <a:rPr lang="ar-S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ar-SA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ar-SA" dirty="0">
                <a:solidFill>
                  <a:srgbClr val="FF0000"/>
                </a:solidFill>
              </a:rPr>
              <a:t> </a:t>
            </a:r>
            <a:r>
              <a:rPr lang="ar-SA" dirty="0" smtClean="0">
                <a:solidFill>
                  <a:srgbClr val="FF0000"/>
                </a:solidFill>
              </a:rPr>
              <a:t>*هذهِ</a:t>
            </a:r>
            <a:r>
              <a:rPr lang="ar-S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اسم إشارةٍ يدلُّ على المفردِ المؤنَّثِ</a:t>
            </a:r>
            <a:r>
              <a:rPr lang="ar-SA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ar-SA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ar-SA" dirty="0">
                <a:solidFill>
                  <a:srgbClr val="FF0000"/>
                </a:solidFill>
              </a:rPr>
              <a:t> </a:t>
            </a:r>
            <a:r>
              <a:rPr lang="ar-SA" dirty="0" smtClean="0">
                <a:solidFill>
                  <a:srgbClr val="FF0000"/>
                </a:solidFill>
              </a:rPr>
              <a:t>*</a:t>
            </a:r>
            <a:r>
              <a:rPr lang="ar-SA" dirty="0" err="1" smtClean="0">
                <a:solidFill>
                  <a:srgbClr val="FF0000"/>
                </a:solidFill>
              </a:rPr>
              <a:t>هؤلاء:</a:t>
            </a:r>
            <a:r>
              <a:rPr lang="ar-S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اسمُ</a:t>
            </a:r>
            <a:r>
              <a:rPr lang="ar-S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إشارةٍ يدلُّ على جماعةِ </a:t>
            </a:r>
            <a:r>
              <a:rPr lang="ar-S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الذَّكورِوالإناثِ</a:t>
            </a:r>
            <a:r>
              <a:rPr lang="ar-S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0" indent="0" algn="r">
              <a:buNone/>
            </a:pPr>
            <a:r>
              <a:rPr lang="ar-SA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ar-S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>
                <a:solidFill>
                  <a:srgbClr val="FF0000"/>
                </a:solidFill>
              </a:rPr>
              <a:t>أطبقُ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137"/>
            <a:ext cx="7990764" cy="3657599"/>
          </a:xfrm>
        </p:spPr>
        <p:txBody>
          <a:bodyPr/>
          <a:lstStyle/>
          <a:p>
            <a:pPr marL="0" indent="0" algn="r">
              <a:buNone/>
            </a:pPr>
            <a:endParaRPr lang="ar-SA" dirty="0" smtClean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ar-SA" dirty="0"/>
              <a:t> </a:t>
            </a:r>
            <a:r>
              <a:rPr lang="ar-SA" dirty="0" smtClean="0"/>
              <a:t>     </a:t>
            </a:r>
          </a:p>
        </p:txBody>
      </p:sp>
      <p:sp>
        <p:nvSpPr>
          <p:cNvPr id="4" name="مخطط انسيابي: معالجة متعاقبة 3"/>
          <p:cNvSpPr/>
          <p:nvPr/>
        </p:nvSpPr>
        <p:spPr>
          <a:xfrm>
            <a:off x="7024047" y="2528633"/>
            <a:ext cx="1301086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هذه</a:t>
            </a:r>
            <a:endParaRPr lang="ar-SY" sz="4000" dirty="0"/>
          </a:p>
        </p:txBody>
      </p:sp>
      <p:sp>
        <p:nvSpPr>
          <p:cNvPr id="5" name="مخطط انسيابي: معالجة متعاقبة 4"/>
          <p:cNvSpPr/>
          <p:nvPr/>
        </p:nvSpPr>
        <p:spPr>
          <a:xfrm>
            <a:off x="6978554" y="1726528"/>
            <a:ext cx="1346579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هذا</a:t>
            </a:r>
            <a:endParaRPr lang="ar-SY" sz="4000" dirty="0"/>
          </a:p>
        </p:txBody>
      </p:sp>
      <p:sp>
        <p:nvSpPr>
          <p:cNvPr id="6" name="مخطط انسيابي: معالجة متعاقبة 5"/>
          <p:cNvSpPr/>
          <p:nvPr/>
        </p:nvSpPr>
        <p:spPr>
          <a:xfrm>
            <a:off x="7058166" y="3330738"/>
            <a:ext cx="1266967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هؤلاء</a:t>
            </a:r>
            <a:endParaRPr lang="ar-SY" sz="4000" dirty="0"/>
          </a:p>
        </p:txBody>
      </p:sp>
      <p:sp>
        <p:nvSpPr>
          <p:cNvPr id="7" name="تمرير أفقي 6"/>
          <p:cNvSpPr/>
          <p:nvPr/>
        </p:nvSpPr>
        <p:spPr>
          <a:xfrm>
            <a:off x="840476" y="1464223"/>
            <a:ext cx="2213780" cy="1033272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/>
              <a:t>جبل</a:t>
            </a:r>
            <a:endParaRPr lang="ar-SY" sz="4400" dirty="0"/>
          </a:p>
        </p:txBody>
      </p:sp>
      <p:sp>
        <p:nvSpPr>
          <p:cNvPr id="10" name="تمرير أفقي 9"/>
          <p:cNvSpPr/>
          <p:nvPr/>
        </p:nvSpPr>
        <p:spPr>
          <a:xfrm>
            <a:off x="873457" y="2426779"/>
            <a:ext cx="2180799" cy="1033272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/>
              <a:t>مدرسةٌ</a:t>
            </a:r>
            <a:endParaRPr lang="ar-SY" sz="4400" dirty="0"/>
          </a:p>
        </p:txBody>
      </p:sp>
      <p:sp>
        <p:nvSpPr>
          <p:cNvPr id="11" name="تمرير أفقي 10"/>
          <p:cNvSpPr/>
          <p:nvPr/>
        </p:nvSpPr>
        <p:spPr>
          <a:xfrm>
            <a:off x="873457" y="3402026"/>
            <a:ext cx="2213780" cy="1033272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/>
              <a:t>طلّا ب</a:t>
            </a:r>
            <a:endParaRPr lang="ar-SY" sz="4400" dirty="0"/>
          </a:p>
        </p:txBody>
      </p:sp>
    </p:spTree>
    <p:extLst>
      <p:ext uri="{BB962C8B-B14F-4D97-AF65-F5344CB8AC3E}">
        <p14:creationId xmlns:p14="http://schemas.microsoft.com/office/powerpoint/2010/main" val="364617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>
                <a:solidFill>
                  <a:srgbClr val="FF0000"/>
                </a:solidFill>
              </a:rPr>
              <a:t>إغلاقُ الدّرسِ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990764" cy="1811740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ar-SA" dirty="0" smtClean="0"/>
              <a:t>أعزائي </a:t>
            </a:r>
            <a:r>
              <a:rPr lang="ar-SA" dirty="0" smtClean="0"/>
              <a:t>التَّلاميذ </a:t>
            </a:r>
            <a:r>
              <a:rPr lang="ar-SA" dirty="0" err="1" smtClean="0"/>
              <a:t>أرجو</a:t>
            </a:r>
            <a:r>
              <a:rPr lang="ar-SA" dirty="0" err="1" smtClean="0"/>
              <a:t>منكم</a:t>
            </a:r>
            <a:r>
              <a:rPr lang="ar-SA" dirty="0" smtClean="0"/>
              <a:t> </a:t>
            </a:r>
            <a:r>
              <a:rPr lang="ar-SA" dirty="0" smtClean="0"/>
              <a:t>أن تتذكَّروا أدوات </a:t>
            </a:r>
            <a:r>
              <a:rPr lang="ar-SA" dirty="0" smtClean="0"/>
              <a:t>النَّفي وحلَّ التدريبِ الموجودِ </a:t>
            </a:r>
            <a:r>
              <a:rPr lang="ar-SA" dirty="0" smtClean="0"/>
              <a:t>في المرفقِ.</a:t>
            </a:r>
          </a:p>
          <a:p>
            <a:pPr marL="0" indent="0" algn="r">
              <a:buNone/>
            </a:pPr>
            <a:r>
              <a:rPr lang="ar-SA" dirty="0" smtClean="0">
                <a:solidFill>
                  <a:srgbClr val="002060"/>
                </a:solidFill>
              </a:rPr>
              <a:t>عزيزي ولي الطَّالب </a:t>
            </a:r>
            <a:r>
              <a:rPr lang="ar-SA" dirty="0" smtClean="0">
                <a:solidFill>
                  <a:srgbClr val="002060"/>
                </a:solidFill>
              </a:rPr>
              <a:t>يرجى</a:t>
            </a:r>
            <a:r>
              <a:rPr lang="ar-SA" dirty="0" smtClean="0">
                <a:solidFill>
                  <a:srgbClr val="002060"/>
                </a:solidFill>
              </a:rPr>
              <a:t> </a:t>
            </a:r>
            <a:r>
              <a:rPr lang="ar-SA" dirty="0" smtClean="0">
                <a:solidFill>
                  <a:srgbClr val="002060"/>
                </a:solidFill>
              </a:rPr>
              <a:t>منكَ الإشراف على املاء النص الموجود وتصويب الأغلاط وإعادة كتابتها بشكلها الصحيح. </a:t>
            </a:r>
          </a:p>
        </p:txBody>
      </p:sp>
    </p:spTree>
    <p:extLst>
      <p:ext uri="{BB962C8B-B14F-4D97-AF65-F5344CB8AC3E}">
        <p14:creationId xmlns:p14="http://schemas.microsoft.com/office/powerpoint/2010/main" val="1341191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292</TotalTime>
  <Words>127</Words>
  <Application>Microsoft Office PowerPoint</Application>
  <PresentationFormat>عرض على الشاشة (3:4)‏</PresentationFormat>
  <Paragraphs>32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Arial</vt:lpstr>
      <vt:lpstr>Calibri</vt:lpstr>
      <vt:lpstr>Sakkal Majalla</vt:lpstr>
      <vt:lpstr>Times New Roman</vt:lpstr>
      <vt:lpstr>school</vt:lpstr>
      <vt:lpstr>أسماء الإشارة </vt:lpstr>
      <vt:lpstr>الأهداف التَّعليمية</vt:lpstr>
      <vt:lpstr>أتعلمُ</vt:lpstr>
      <vt:lpstr>ألاحظ أنَّ</vt:lpstr>
      <vt:lpstr>أطبقُ</vt:lpstr>
      <vt:lpstr>إغلاقُ الدّرسِ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ALbayan Center</cp:lastModifiedBy>
  <cp:revision>27</cp:revision>
  <dcterms:created xsi:type="dcterms:W3CDTF">2020-05-02T02:36:07Z</dcterms:created>
  <dcterms:modified xsi:type="dcterms:W3CDTF">2020-05-30T04:02:50Z</dcterms:modified>
</cp:coreProperties>
</file>