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9"/>
  </p:notesMasterIdLst>
  <p:sldIdLst>
    <p:sldId id="267" r:id="rId2"/>
    <p:sldId id="268" r:id="rId3"/>
    <p:sldId id="269" r:id="rId4"/>
    <p:sldId id="270" r:id="rId5"/>
    <p:sldId id="271" r:id="rId6"/>
    <p:sldId id="272" r:id="rId7"/>
    <p:sldId id="273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58" d="100"/>
          <a:sy n="58" d="100"/>
        </p:scale>
        <p:origin x="-1027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3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4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 dirty="0"/>
          </a:p>
        </p:txBody>
      </p:sp>
      <p:sp>
        <p:nvSpPr>
          <p:cNvPr id="1048645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646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47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 dirty="0"/>
          </a:p>
        </p:txBody>
      </p:sp>
      <p:sp>
        <p:nvSpPr>
          <p:cNvPr id="1048648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794446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2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04858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8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8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11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1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1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00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01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02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3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8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89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90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1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5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16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1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1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1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1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2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3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24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25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62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28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2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rmAutofit fontScale="95833" lnSpcReduction="20000"/>
          </a:bodyPr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30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1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32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3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96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97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598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3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3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7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38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639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40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41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42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4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48605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Drag picture to placeholder or click icon to add</a:t>
            </a:r>
          </a:p>
        </p:txBody>
      </p:sp>
      <p:sp>
        <p:nvSpPr>
          <p:cNvPr id="1048606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4860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60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4860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48577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4857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87018-D117-7A45-8E9B-B06732E9A126}" type="datetimeFigureOut">
              <a:rPr lang="en-US" smtClean="0"/>
              <a:t>6/30/2020</a:t>
            </a:fld>
            <a:endParaRPr lang="en-US" dirty="0"/>
          </a:p>
        </p:txBody>
      </p:sp>
      <p:sp>
        <p:nvSpPr>
          <p:cNvPr id="104857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4858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75A126-7E84-D747-AF92-EC0B93F1AB61}" type="slidenum">
              <a:rPr lang="en-US" smtClean="0"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Title 1"/>
          <p:cNvSpPr>
            <a:spLocks noGrp="1"/>
          </p:cNvSpPr>
          <p:nvPr>
            <p:ph type="ctrTitle"/>
          </p:nvPr>
        </p:nvSpPr>
        <p:spPr>
          <a:xfrm>
            <a:off x="2285716" y="4511569"/>
            <a:ext cx="3761405" cy="2216689"/>
          </a:xfrm>
        </p:spPr>
        <p:txBody>
          <a:bodyPr>
            <a:normAutofit fontScale="90000"/>
          </a:bodyPr>
          <a:lstStyle/>
          <a:p>
            <a:pPr algn="r" rtl="1"/>
            <a:r>
              <a:rPr lang="ar" dirty="0"/>
              <a:t>الصف</a:t>
            </a:r>
            <a:r>
              <a:rPr lang="en-US" altLang="ar" dirty="0"/>
              <a:t>:</a:t>
            </a:r>
            <a:r>
              <a:rPr lang="ar" altLang="ar" dirty="0">
                <a:solidFill>
                  <a:srgbClr val="9933FF"/>
                </a:solidFill>
              </a:rPr>
              <a:t>الأول</a:t>
            </a:r>
            <a:r>
              <a:rPr lang="en-US" altLang="ar" dirty="0">
                <a:solidFill>
                  <a:srgbClr val="9933FF"/>
                </a:solidFill>
              </a:rPr>
              <a:t/>
            </a:r>
            <a:br>
              <a:rPr lang="en-US" altLang="ar" dirty="0">
                <a:solidFill>
                  <a:srgbClr val="9933FF"/>
                </a:solidFill>
              </a:rPr>
            </a:br>
            <a:r>
              <a:rPr lang="ar" altLang="ar" dirty="0">
                <a:solidFill>
                  <a:srgbClr val="000000"/>
                </a:solidFill>
              </a:rPr>
              <a:t>المادة</a:t>
            </a:r>
            <a:r>
              <a:rPr lang="en-US" altLang="ar" dirty="0">
                <a:solidFill>
                  <a:srgbClr val="000000"/>
                </a:solidFill>
              </a:rPr>
              <a:t> :</a:t>
            </a:r>
            <a:r>
              <a:rPr lang="ar" altLang="ar" dirty="0">
                <a:solidFill>
                  <a:srgbClr val="993300"/>
                </a:solidFill>
              </a:rPr>
              <a:t>لغة</a:t>
            </a: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>
                <a:solidFill>
                  <a:srgbClr val="993300"/>
                </a:solidFill>
              </a:rPr>
              <a:t>عربية</a:t>
            </a:r>
            <a:r>
              <a:rPr lang="en-US" altLang="ar" dirty="0">
                <a:solidFill>
                  <a:srgbClr val="993300"/>
                </a:solidFill>
              </a:rPr>
              <a:t/>
            </a:r>
            <a:br>
              <a:rPr lang="en-US" altLang="ar" dirty="0">
                <a:solidFill>
                  <a:srgbClr val="993300"/>
                </a:solidFill>
              </a:rPr>
            </a:br>
            <a:r>
              <a:rPr lang="ar" altLang="ar" dirty="0">
                <a:solidFill>
                  <a:srgbClr val="993300"/>
                </a:solidFill>
              </a:rPr>
              <a:t>الوحدة</a:t>
            </a: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en-US" altLang="ar" dirty="0" smtClean="0">
                <a:solidFill>
                  <a:srgbClr val="993300"/>
                </a:solidFill>
              </a:rPr>
              <a:t>:</a:t>
            </a:r>
            <a:r>
              <a:rPr lang="ar-SY" altLang="ar" dirty="0" smtClean="0">
                <a:solidFill>
                  <a:srgbClr val="330066"/>
                </a:solidFill>
              </a:rPr>
              <a:t>الثالثة</a:t>
            </a:r>
            <a:r>
              <a:rPr lang="en-US" altLang="ar" dirty="0">
                <a:solidFill>
                  <a:srgbClr val="330066"/>
                </a:solidFill>
              </a:rPr>
              <a:t/>
            </a:r>
            <a:br>
              <a:rPr lang="en-US" altLang="ar" dirty="0">
                <a:solidFill>
                  <a:srgbClr val="330066"/>
                </a:solidFill>
              </a:rPr>
            </a:br>
            <a:r>
              <a:rPr lang="en-US" altLang="ar" dirty="0">
                <a:solidFill>
                  <a:srgbClr val="993300"/>
                </a:solidFill>
              </a:rPr>
              <a:t> </a:t>
            </a:r>
            <a:r>
              <a:rPr lang="ar" altLang="ar" dirty="0">
                <a:solidFill>
                  <a:srgbClr val="993300"/>
                </a:solidFill>
              </a:rPr>
              <a:t>الدرس</a:t>
            </a:r>
            <a:r>
              <a:rPr lang="en-US" altLang="ar" dirty="0">
                <a:solidFill>
                  <a:srgbClr val="993300"/>
                </a:solidFill>
              </a:rPr>
              <a:t>:</a:t>
            </a:r>
            <a:r>
              <a:rPr lang="ar" altLang="ar" dirty="0">
                <a:solidFill>
                  <a:srgbClr val="3399FF"/>
                </a:solidFill>
              </a:rPr>
              <a:t>حرف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r>
              <a:rPr lang="ar" altLang="ar" dirty="0">
                <a:solidFill>
                  <a:srgbClr val="3399FF"/>
                </a:solidFill>
              </a:rPr>
              <a:t>الياء</a:t>
            </a:r>
            <a:r>
              <a:rPr lang="en-US" altLang="ar" dirty="0">
                <a:solidFill>
                  <a:srgbClr val="3399FF"/>
                </a:solidFill>
              </a:rPr>
              <a:t> 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31648"/>
          </a:xfrm>
        </p:spPr>
        <p:txBody>
          <a:bodyPr/>
          <a:lstStyle/>
          <a:p>
            <a:pPr rtl="1"/>
            <a:r>
              <a:rPr lang="ar" dirty="0">
                <a:solidFill>
                  <a:srgbClr val="330066"/>
                </a:solidFill>
              </a:rPr>
              <a:t>مخرجات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r>
              <a:rPr lang="ar" altLang="ar" dirty="0">
                <a:solidFill>
                  <a:srgbClr val="330066"/>
                </a:solidFill>
              </a:rPr>
              <a:t>التعلم</a:t>
            </a:r>
            <a:r>
              <a:rPr lang="en-US" altLang="ar" dirty="0">
                <a:solidFill>
                  <a:srgbClr val="330066"/>
                </a:solidFill>
              </a:rPr>
              <a:t> </a:t>
            </a:r>
            <a:endParaRPr lang="en-US" dirty="0"/>
          </a:p>
        </p:txBody>
      </p:sp>
      <p:grpSp>
        <p:nvGrpSpPr>
          <p:cNvPr id="3" name="مجموعة 2"/>
          <p:cNvGrpSpPr/>
          <p:nvPr/>
        </p:nvGrpSpPr>
        <p:grpSpPr>
          <a:xfrm flipH="1">
            <a:off x="1685110" y="1175909"/>
            <a:ext cx="5543004" cy="3631694"/>
            <a:chOff x="1685110" y="1175909"/>
            <a:chExt cx="5543004" cy="3631694"/>
          </a:xfrm>
        </p:grpSpPr>
        <p:sp>
          <p:nvSpPr>
            <p:cNvPr id="4" name="شكل حر 3"/>
            <p:cNvSpPr/>
            <p:nvPr/>
          </p:nvSpPr>
          <p:spPr>
            <a:xfrm>
              <a:off x="1685110" y="1175909"/>
              <a:ext cx="939796" cy="1342567"/>
            </a:xfrm>
            <a:custGeom>
              <a:avLst/>
              <a:gdLst>
                <a:gd name="connsiteX0" fmla="*/ 0 w 1342566"/>
                <a:gd name="connsiteY0" fmla="*/ 0 h 939796"/>
                <a:gd name="connsiteX1" fmla="*/ 872668 w 1342566"/>
                <a:gd name="connsiteY1" fmla="*/ 0 h 939796"/>
                <a:gd name="connsiteX2" fmla="*/ 1342566 w 1342566"/>
                <a:gd name="connsiteY2" fmla="*/ 469898 h 939796"/>
                <a:gd name="connsiteX3" fmla="*/ 872668 w 1342566"/>
                <a:gd name="connsiteY3" fmla="*/ 939796 h 939796"/>
                <a:gd name="connsiteX4" fmla="*/ 0 w 1342566"/>
                <a:gd name="connsiteY4" fmla="*/ 939796 h 939796"/>
                <a:gd name="connsiteX5" fmla="*/ 469898 w 1342566"/>
                <a:gd name="connsiteY5" fmla="*/ 469898 h 939796"/>
                <a:gd name="connsiteX6" fmla="*/ 0 w 1342566"/>
                <a:gd name="connsiteY6" fmla="*/ 0 h 93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566" h="939796">
                  <a:moveTo>
                    <a:pt x="1342566" y="0"/>
                  </a:moveTo>
                  <a:lnTo>
                    <a:pt x="1342566" y="610867"/>
                  </a:lnTo>
                  <a:lnTo>
                    <a:pt x="671283" y="939796"/>
                  </a:lnTo>
                  <a:lnTo>
                    <a:pt x="0" y="610867"/>
                  </a:lnTo>
                  <a:lnTo>
                    <a:pt x="0" y="0"/>
                  </a:lnTo>
                  <a:lnTo>
                    <a:pt x="671283" y="328929"/>
                  </a:lnTo>
                  <a:lnTo>
                    <a:pt x="134256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0"/>
                <a:satOff val="0"/>
                <a:lumOff val="0"/>
                <a:alphaOff val="0"/>
              </a:schemeClr>
            </a:lnRef>
            <a:fillRef idx="1">
              <a:schemeClr val="accent2">
                <a:hueOff val="0"/>
                <a:satOff val="0"/>
                <a:lumOff val="0"/>
                <a:alphaOff val="0"/>
              </a:schemeClr>
            </a:fillRef>
            <a:effectRef idx="0">
              <a:schemeClr val="accent2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486409" rIns="16510" bIns="4864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600" kern="1200" dirty="0" smtClean="0"/>
                <a:t>أولا</a:t>
              </a:r>
              <a:endParaRPr lang="en-GB" sz="2600" kern="1200" dirty="0"/>
            </a:p>
          </p:txBody>
        </p:sp>
        <p:sp>
          <p:nvSpPr>
            <p:cNvPr id="5" name="شكل حر 4"/>
            <p:cNvSpPr/>
            <p:nvPr/>
          </p:nvSpPr>
          <p:spPr>
            <a:xfrm>
              <a:off x="2624905" y="1175911"/>
              <a:ext cx="4603209" cy="872667"/>
            </a:xfrm>
            <a:custGeom>
              <a:avLst/>
              <a:gdLst>
                <a:gd name="connsiteX0" fmla="*/ 145447 w 872667"/>
                <a:gd name="connsiteY0" fmla="*/ 0 h 4603209"/>
                <a:gd name="connsiteX1" fmla="*/ 727220 w 872667"/>
                <a:gd name="connsiteY1" fmla="*/ 0 h 4603209"/>
                <a:gd name="connsiteX2" fmla="*/ 872667 w 872667"/>
                <a:gd name="connsiteY2" fmla="*/ 145447 h 4603209"/>
                <a:gd name="connsiteX3" fmla="*/ 872667 w 872667"/>
                <a:gd name="connsiteY3" fmla="*/ 4603209 h 4603209"/>
                <a:gd name="connsiteX4" fmla="*/ 872667 w 872667"/>
                <a:gd name="connsiteY4" fmla="*/ 4603209 h 4603209"/>
                <a:gd name="connsiteX5" fmla="*/ 0 w 872667"/>
                <a:gd name="connsiteY5" fmla="*/ 4603209 h 4603209"/>
                <a:gd name="connsiteX6" fmla="*/ 0 w 872667"/>
                <a:gd name="connsiteY6" fmla="*/ 4603209 h 4603209"/>
                <a:gd name="connsiteX7" fmla="*/ 0 w 872667"/>
                <a:gd name="connsiteY7" fmla="*/ 145447 h 4603209"/>
                <a:gd name="connsiteX8" fmla="*/ 145447 w 872667"/>
                <a:gd name="connsiteY8" fmla="*/ 0 h 460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667" h="4603209">
                  <a:moveTo>
                    <a:pt x="872667" y="767215"/>
                  </a:moveTo>
                  <a:lnTo>
                    <a:pt x="872667" y="3835994"/>
                  </a:lnTo>
                  <a:cubicBezTo>
                    <a:pt x="872667" y="4259714"/>
                    <a:pt x="860322" y="4603209"/>
                    <a:pt x="845093" y="4603209"/>
                  </a:cubicBezTo>
                  <a:lnTo>
                    <a:pt x="0" y="4603209"/>
                  </a:lnTo>
                  <a:lnTo>
                    <a:pt x="0" y="46032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5093" y="0"/>
                  </a:lnTo>
                  <a:cubicBezTo>
                    <a:pt x="860322" y="0"/>
                    <a:pt x="872667" y="343495"/>
                    <a:pt x="872667" y="767215"/>
                  </a:cubicBezTo>
                  <a:close/>
                </a:path>
              </a:pathLst>
            </a:cu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59110" rIns="59110" bIns="59110" numCol="1" spcCol="1270" anchor="ctr" anchorCtr="0">
              <a:noAutofit/>
            </a:bodyPr>
            <a:lstStyle/>
            <a:p>
              <a:pPr marL="228600" lvl="1" indent="-22860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" altLang="ar" sz="2600" kern="1200" dirty="0" smtClean="0"/>
                <a:t>أن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يقرأ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التلميذ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حرف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الياء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قراءة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صحيحة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مع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الحركات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والمدود</a:t>
              </a:r>
              <a:r>
                <a:rPr lang="en-US" altLang="ar" sz="2600" kern="1200" dirty="0" smtClean="0"/>
                <a:t> </a:t>
              </a:r>
              <a:endParaRPr lang="en-GB" sz="2600" kern="1200" dirty="0"/>
            </a:p>
          </p:txBody>
        </p:sp>
        <p:sp>
          <p:nvSpPr>
            <p:cNvPr id="6" name="شكل حر 5"/>
            <p:cNvSpPr/>
            <p:nvPr/>
          </p:nvSpPr>
          <p:spPr>
            <a:xfrm>
              <a:off x="1685110" y="2320473"/>
              <a:ext cx="939796" cy="1342566"/>
            </a:xfrm>
            <a:custGeom>
              <a:avLst/>
              <a:gdLst>
                <a:gd name="connsiteX0" fmla="*/ 0 w 1342566"/>
                <a:gd name="connsiteY0" fmla="*/ 0 h 939796"/>
                <a:gd name="connsiteX1" fmla="*/ 872668 w 1342566"/>
                <a:gd name="connsiteY1" fmla="*/ 0 h 939796"/>
                <a:gd name="connsiteX2" fmla="*/ 1342566 w 1342566"/>
                <a:gd name="connsiteY2" fmla="*/ 469898 h 939796"/>
                <a:gd name="connsiteX3" fmla="*/ 872668 w 1342566"/>
                <a:gd name="connsiteY3" fmla="*/ 939796 h 939796"/>
                <a:gd name="connsiteX4" fmla="*/ 0 w 1342566"/>
                <a:gd name="connsiteY4" fmla="*/ 939796 h 939796"/>
                <a:gd name="connsiteX5" fmla="*/ 469898 w 1342566"/>
                <a:gd name="connsiteY5" fmla="*/ 469898 h 939796"/>
                <a:gd name="connsiteX6" fmla="*/ 0 w 1342566"/>
                <a:gd name="connsiteY6" fmla="*/ 0 h 93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566" h="939796">
                  <a:moveTo>
                    <a:pt x="1342566" y="0"/>
                  </a:moveTo>
                  <a:lnTo>
                    <a:pt x="1342566" y="610867"/>
                  </a:lnTo>
                  <a:lnTo>
                    <a:pt x="671283" y="939796"/>
                  </a:lnTo>
                  <a:lnTo>
                    <a:pt x="0" y="610867"/>
                  </a:lnTo>
                  <a:lnTo>
                    <a:pt x="0" y="0"/>
                  </a:lnTo>
                  <a:lnTo>
                    <a:pt x="671283" y="328929"/>
                  </a:lnTo>
                  <a:lnTo>
                    <a:pt x="134256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2340759"/>
                <a:satOff val="-2919"/>
                <a:lumOff val="686"/>
                <a:alphaOff val="0"/>
              </a:schemeClr>
            </a:lnRef>
            <a:fillRef idx="1">
              <a:schemeClr val="accent2">
                <a:hueOff val="2340759"/>
                <a:satOff val="-2919"/>
                <a:lumOff val="686"/>
                <a:alphaOff val="0"/>
              </a:schemeClr>
            </a:fillRef>
            <a:effectRef idx="0">
              <a:schemeClr val="accent2">
                <a:hueOff val="2340759"/>
                <a:satOff val="-2919"/>
                <a:lumOff val="686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486408" rIns="16510" bIns="4864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600" kern="1200" dirty="0" smtClean="0"/>
                <a:t>ثانياً</a:t>
              </a:r>
              <a:endParaRPr lang="en-GB" sz="2600" kern="1200" dirty="0"/>
            </a:p>
          </p:txBody>
        </p:sp>
        <p:sp>
          <p:nvSpPr>
            <p:cNvPr id="7" name="شكل حر 6"/>
            <p:cNvSpPr/>
            <p:nvPr/>
          </p:nvSpPr>
          <p:spPr>
            <a:xfrm>
              <a:off x="2624905" y="2320475"/>
              <a:ext cx="4603209" cy="872668"/>
            </a:xfrm>
            <a:custGeom>
              <a:avLst/>
              <a:gdLst>
                <a:gd name="connsiteX0" fmla="*/ 145447 w 872667"/>
                <a:gd name="connsiteY0" fmla="*/ 0 h 4603209"/>
                <a:gd name="connsiteX1" fmla="*/ 727220 w 872667"/>
                <a:gd name="connsiteY1" fmla="*/ 0 h 4603209"/>
                <a:gd name="connsiteX2" fmla="*/ 872667 w 872667"/>
                <a:gd name="connsiteY2" fmla="*/ 145447 h 4603209"/>
                <a:gd name="connsiteX3" fmla="*/ 872667 w 872667"/>
                <a:gd name="connsiteY3" fmla="*/ 4603209 h 4603209"/>
                <a:gd name="connsiteX4" fmla="*/ 872667 w 872667"/>
                <a:gd name="connsiteY4" fmla="*/ 4603209 h 4603209"/>
                <a:gd name="connsiteX5" fmla="*/ 0 w 872667"/>
                <a:gd name="connsiteY5" fmla="*/ 4603209 h 4603209"/>
                <a:gd name="connsiteX6" fmla="*/ 0 w 872667"/>
                <a:gd name="connsiteY6" fmla="*/ 4603209 h 4603209"/>
                <a:gd name="connsiteX7" fmla="*/ 0 w 872667"/>
                <a:gd name="connsiteY7" fmla="*/ 145447 h 4603209"/>
                <a:gd name="connsiteX8" fmla="*/ 145447 w 872667"/>
                <a:gd name="connsiteY8" fmla="*/ 0 h 460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667" h="4603209">
                  <a:moveTo>
                    <a:pt x="872667" y="767215"/>
                  </a:moveTo>
                  <a:lnTo>
                    <a:pt x="872667" y="3835994"/>
                  </a:lnTo>
                  <a:cubicBezTo>
                    <a:pt x="872667" y="4259714"/>
                    <a:pt x="860322" y="4603209"/>
                    <a:pt x="845093" y="4603209"/>
                  </a:cubicBezTo>
                  <a:lnTo>
                    <a:pt x="0" y="4603209"/>
                  </a:lnTo>
                  <a:lnTo>
                    <a:pt x="0" y="46032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5093" y="0"/>
                  </a:lnTo>
                  <a:cubicBezTo>
                    <a:pt x="860322" y="0"/>
                    <a:pt x="872667" y="343495"/>
                    <a:pt x="872667" y="767215"/>
                  </a:cubicBezTo>
                  <a:close/>
                </a:path>
              </a:pathLst>
            </a:cu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59110" rIns="59110" bIns="59111" numCol="1" spcCol="1270" anchor="ctr" anchorCtr="0">
              <a:noAutofit/>
            </a:bodyPr>
            <a:lstStyle/>
            <a:p>
              <a:pPr marL="228600" lvl="1" indent="-22860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" altLang="ar" sz="2600" kern="1200" dirty="0" smtClean="0"/>
                <a:t>أن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يكتب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حرف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الياء</a:t>
              </a:r>
              <a:r>
                <a:rPr lang="en-US" altLang="ar" sz="2600" kern="1200" dirty="0" smtClean="0"/>
                <a:t>  </a:t>
              </a:r>
              <a:r>
                <a:rPr lang="ar" altLang="ar" sz="2600" kern="1200" dirty="0" smtClean="0"/>
                <a:t>بأشكاله</a:t>
              </a:r>
              <a:r>
                <a:rPr lang="en-US" altLang="ar" sz="2600" kern="1200" dirty="0" smtClean="0"/>
                <a:t> </a:t>
              </a:r>
              <a:r>
                <a:rPr lang="ar" altLang="ar" sz="2600" kern="1200" dirty="0" smtClean="0"/>
                <a:t>االمختلفة</a:t>
              </a:r>
              <a:endParaRPr lang="en-GB" sz="2600" kern="1200" dirty="0"/>
            </a:p>
          </p:txBody>
        </p:sp>
        <p:sp>
          <p:nvSpPr>
            <p:cNvPr id="8" name="شكل حر 7"/>
            <p:cNvSpPr/>
            <p:nvPr/>
          </p:nvSpPr>
          <p:spPr>
            <a:xfrm>
              <a:off x="1685110" y="3465037"/>
              <a:ext cx="939796" cy="1342566"/>
            </a:xfrm>
            <a:custGeom>
              <a:avLst/>
              <a:gdLst>
                <a:gd name="connsiteX0" fmla="*/ 0 w 1342566"/>
                <a:gd name="connsiteY0" fmla="*/ 0 h 939796"/>
                <a:gd name="connsiteX1" fmla="*/ 872668 w 1342566"/>
                <a:gd name="connsiteY1" fmla="*/ 0 h 939796"/>
                <a:gd name="connsiteX2" fmla="*/ 1342566 w 1342566"/>
                <a:gd name="connsiteY2" fmla="*/ 469898 h 939796"/>
                <a:gd name="connsiteX3" fmla="*/ 872668 w 1342566"/>
                <a:gd name="connsiteY3" fmla="*/ 939796 h 939796"/>
                <a:gd name="connsiteX4" fmla="*/ 0 w 1342566"/>
                <a:gd name="connsiteY4" fmla="*/ 939796 h 939796"/>
                <a:gd name="connsiteX5" fmla="*/ 469898 w 1342566"/>
                <a:gd name="connsiteY5" fmla="*/ 469898 h 939796"/>
                <a:gd name="connsiteX6" fmla="*/ 0 w 1342566"/>
                <a:gd name="connsiteY6" fmla="*/ 0 h 93979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42566" h="939796">
                  <a:moveTo>
                    <a:pt x="1342566" y="0"/>
                  </a:moveTo>
                  <a:lnTo>
                    <a:pt x="1342566" y="610867"/>
                  </a:lnTo>
                  <a:lnTo>
                    <a:pt x="671283" y="939796"/>
                  </a:lnTo>
                  <a:lnTo>
                    <a:pt x="0" y="610867"/>
                  </a:lnTo>
                  <a:lnTo>
                    <a:pt x="0" y="0"/>
                  </a:lnTo>
                  <a:lnTo>
                    <a:pt x="671283" y="328929"/>
                  </a:lnTo>
                  <a:lnTo>
                    <a:pt x="1342566" y="0"/>
                  </a:lnTo>
                  <a:close/>
                </a:path>
              </a:pathLst>
            </a:custGeom>
          </p:spPr>
          <p:style>
            <a:lnRef idx="2">
              <a:schemeClr val="accent2">
                <a:hueOff val="4681519"/>
                <a:satOff val="-5839"/>
                <a:lumOff val="1373"/>
                <a:alphaOff val="0"/>
              </a:schemeClr>
            </a:lnRef>
            <a:fillRef idx="1">
              <a:schemeClr val="accent2">
                <a:hueOff val="4681519"/>
                <a:satOff val="-5839"/>
                <a:lumOff val="1373"/>
                <a:alphaOff val="0"/>
              </a:schemeClr>
            </a:fillRef>
            <a:effectRef idx="0">
              <a:schemeClr val="accent2">
                <a:hueOff val="4681519"/>
                <a:satOff val="-5839"/>
                <a:lumOff val="1373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" tIns="486408" rIns="16510" bIns="486408" numCol="1" spcCol="1270" anchor="ctr" anchorCtr="0">
              <a:noAutofit/>
            </a:bodyPr>
            <a:lstStyle/>
            <a:p>
              <a:pPr lvl="0" algn="ctr" defTabSz="11557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ar-SY" sz="2600" kern="1200" dirty="0" smtClean="0"/>
                <a:t>ثالثاً</a:t>
              </a:r>
              <a:endParaRPr lang="en-GB" sz="2600" kern="1200" dirty="0"/>
            </a:p>
          </p:txBody>
        </p:sp>
        <p:sp>
          <p:nvSpPr>
            <p:cNvPr id="9" name="شكل حر 8"/>
            <p:cNvSpPr/>
            <p:nvPr/>
          </p:nvSpPr>
          <p:spPr>
            <a:xfrm>
              <a:off x="2624905" y="3412782"/>
              <a:ext cx="4603209" cy="872668"/>
            </a:xfrm>
            <a:custGeom>
              <a:avLst/>
              <a:gdLst>
                <a:gd name="connsiteX0" fmla="*/ 145447 w 872667"/>
                <a:gd name="connsiteY0" fmla="*/ 0 h 4603209"/>
                <a:gd name="connsiteX1" fmla="*/ 727220 w 872667"/>
                <a:gd name="connsiteY1" fmla="*/ 0 h 4603209"/>
                <a:gd name="connsiteX2" fmla="*/ 872667 w 872667"/>
                <a:gd name="connsiteY2" fmla="*/ 145447 h 4603209"/>
                <a:gd name="connsiteX3" fmla="*/ 872667 w 872667"/>
                <a:gd name="connsiteY3" fmla="*/ 4603209 h 4603209"/>
                <a:gd name="connsiteX4" fmla="*/ 872667 w 872667"/>
                <a:gd name="connsiteY4" fmla="*/ 4603209 h 4603209"/>
                <a:gd name="connsiteX5" fmla="*/ 0 w 872667"/>
                <a:gd name="connsiteY5" fmla="*/ 4603209 h 4603209"/>
                <a:gd name="connsiteX6" fmla="*/ 0 w 872667"/>
                <a:gd name="connsiteY6" fmla="*/ 4603209 h 4603209"/>
                <a:gd name="connsiteX7" fmla="*/ 0 w 872667"/>
                <a:gd name="connsiteY7" fmla="*/ 145447 h 4603209"/>
                <a:gd name="connsiteX8" fmla="*/ 145447 w 872667"/>
                <a:gd name="connsiteY8" fmla="*/ 0 h 46032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72667" h="4603209">
                  <a:moveTo>
                    <a:pt x="872667" y="767215"/>
                  </a:moveTo>
                  <a:lnTo>
                    <a:pt x="872667" y="3835994"/>
                  </a:lnTo>
                  <a:cubicBezTo>
                    <a:pt x="872667" y="4259714"/>
                    <a:pt x="860322" y="4603209"/>
                    <a:pt x="845093" y="4603209"/>
                  </a:cubicBezTo>
                  <a:lnTo>
                    <a:pt x="0" y="4603209"/>
                  </a:lnTo>
                  <a:lnTo>
                    <a:pt x="0" y="4603209"/>
                  </a:lnTo>
                  <a:lnTo>
                    <a:pt x="0" y="0"/>
                  </a:lnTo>
                  <a:lnTo>
                    <a:pt x="0" y="0"/>
                  </a:lnTo>
                  <a:lnTo>
                    <a:pt x="845093" y="0"/>
                  </a:lnTo>
                  <a:cubicBezTo>
                    <a:pt x="860322" y="0"/>
                    <a:pt x="872667" y="343495"/>
                    <a:pt x="872667" y="767215"/>
                  </a:cubicBezTo>
                  <a:close/>
                </a:path>
              </a:pathLst>
            </a:cu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84912" tIns="59110" rIns="59110" bIns="59111" numCol="1" spcCol="1270" anchor="ctr" anchorCtr="0">
              <a:noAutofit/>
            </a:bodyPr>
            <a:lstStyle/>
            <a:p>
              <a:pPr marL="228600" lvl="1" indent="-228600" algn="r" defTabSz="1155700" rtl="1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r>
                <a:rPr lang="ar-SY" sz="2600" kern="1200" dirty="0" smtClean="0"/>
                <a:t>أن يميز الطالب حرف الياء بين مجموعة من الحروف</a:t>
              </a:r>
              <a:endParaRPr lang="en-GB" sz="2600" kern="1200" dirty="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2" name="صورة 2097151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1845716" y="-3956468"/>
            <a:ext cx="5452566" cy="3729231"/>
          </a:xfrm>
          <a:prstGeom prst="rect">
            <a:avLst/>
          </a:prstGeom>
        </p:spPr>
      </p:pic>
      <p:pic>
        <p:nvPicPr>
          <p:cNvPr id="2097157" name="صورة 2097156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928279" y="488846"/>
            <a:ext cx="7287439" cy="2452473"/>
          </a:xfrm>
          <a:prstGeom prst="rect">
            <a:avLst/>
          </a:prstGeom>
        </p:spPr>
      </p:pic>
      <p:sp>
        <p:nvSpPr>
          <p:cNvPr id="2" name="مستطيل 1">
            <a:extLst>
              <a:ext uri="{FF2B5EF4-FFF2-40B4-BE49-F238E27FC236}">
                <a16:creationId xmlns="" xmlns:a16="http://schemas.microsoft.com/office/drawing/2014/main" id="{92A11069-FEE7-4136-8E22-DD498E72F871}"/>
              </a:ext>
            </a:extLst>
          </p:cNvPr>
          <p:cNvSpPr/>
          <p:nvPr/>
        </p:nvSpPr>
        <p:spPr>
          <a:xfrm>
            <a:off x="6244047" y="3152600"/>
            <a:ext cx="822959" cy="55279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3200" dirty="0"/>
              <a:t>ي</a:t>
            </a:r>
          </a:p>
        </p:txBody>
      </p:sp>
      <p:sp>
        <p:nvSpPr>
          <p:cNvPr id="3" name="مستطيل 2">
            <a:extLst>
              <a:ext uri="{FF2B5EF4-FFF2-40B4-BE49-F238E27FC236}">
                <a16:creationId xmlns="" xmlns:a16="http://schemas.microsoft.com/office/drawing/2014/main" id="{A2BA14B0-D536-4DC6-A283-55EB52A10FA4}"/>
              </a:ext>
            </a:extLst>
          </p:cNvPr>
          <p:cNvSpPr/>
          <p:nvPr/>
        </p:nvSpPr>
        <p:spPr>
          <a:xfrm>
            <a:off x="4572000" y="3152600"/>
            <a:ext cx="757648" cy="5397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/>
              <a:t>يـ</a:t>
            </a:r>
          </a:p>
        </p:txBody>
      </p:sp>
      <p:sp>
        <p:nvSpPr>
          <p:cNvPr id="4" name="مستطيل: زوايا مستديرة 3">
            <a:extLst>
              <a:ext uri="{FF2B5EF4-FFF2-40B4-BE49-F238E27FC236}">
                <a16:creationId xmlns="" xmlns:a16="http://schemas.microsoft.com/office/drawing/2014/main" id="{7E4BE4EA-B85E-4877-B2EB-75A7123C508F}"/>
              </a:ext>
            </a:extLst>
          </p:cNvPr>
          <p:cNvSpPr/>
          <p:nvPr/>
        </p:nvSpPr>
        <p:spPr>
          <a:xfrm>
            <a:off x="2913018" y="3152601"/>
            <a:ext cx="907869" cy="5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400" dirty="0"/>
              <a:t>يـ</a:t>
            </a:r>
          </a:p>
        </p:txBody>
      </p:sp>
      <p:sp>
        <p:nvSpPr>
          <p:cNvPr id="5" name="مستطيل: زوايا مستديرة 4">
            <a:extLst>
              <a:ext uri="{FF2B5EF4-FFF2-40B4-BE49-F238E27FC236}">
                <a16:creationId xmlns="" xmlns:a16="http://schemas.microsoft.com/office/drawing/2014/main" id="{74883564-2B8D-41ED-9BC4-E58B37F44ABA}"/>
              </a:ext>
            </a:extLst>
          </p:cNvPr>
          <p:cNvSpPr/>
          <p:nvPr/>
        </p:nvSpPr>
        <p:spPr>
          <a:xfrm>
            <a:off x="928280" y="3152600"/>
            <a:ext cx="1214030" cy="5528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1" anchor="ctr"/>
          <a:lstStyle/>
          <a:p>
            <a:pPr algn="ctr"/>
            <a:r>
              <a:rPr lang="ar-AE" sz="4000" dirty="0"/>
              <a:t>ي</a:t>
            </a:r>
          </a:p>
        </p:txBody>
      </p:sp>
      <p:sp>
        <p:nvSpPr>
          <p:cNvPr id="6" name="مستطيل 5">
            <a:extLst>
              <a:ext uri="{FF2B5EF4-FFF2-40B4-BE49-F238E27FC236}">
                <a16:creationId xmlns="" xmlns:a16="http://schemas.microsoft.com/office/drawing/2014/main" id="{4E08BF59-939D-4BBE-80E3-C7EA22835C44}"/>
              </a:ext>
            </a:extLst>
          </p:cNvPr>
          <p:cNvSpPr/>
          <p:nvPr/>
        </p:nvSpPr>
        <p:spPr>
          <a:xfrm>
            <a:off x="6244047" y="3851562"/>
            <a:ext cx="947056" cy="61163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يروي</a:t>
            </a:r>
          </a:p>
        </p:txBody>
      </p:sp>
      <p:sp>
        <p:nvSpPr>
          <p:cNvPr id="7" name="مستطيل 6">
            <a:extLst>
              <a:ext uri="{FF2B5EF4-FFF2-40B4-BE49-F238E27FC236}">
                <a16:creationId xmlns="" xmlns:a16="http://schemas.microsoft.com/office/drawing/2014/main" id="{75264EFC-79EB-481C-9CDA-9E039BA0DD5A}"/>
              </a:ext>
            </a:extLst>
          </p:cNvPr>
          <p:cNvSpPr/>
          <p:nvPr/>
        </p:nvSpPr>
        <p:spPr>
          <a:xfrm>
            <a:off x="4454433" y="3862402"/>
            <a:ext cx="1071155" cy="600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ياسر</a:t>
            </a:r>
          </a:p>
        </p:txBody>
      </p:sp>
      <p:sp>
        <p:nvSpPr>
          <p:cNvPr id="8" name="مستطيل 7">
            <a:extLst>
              <a:ext uri="{FF2B5EF4-FFF2-40B4-BE49-F238E27FC236}">
                <a16:creationId xmlns="" xmlns:a16="http://schemas.microsoft.com/office/drawing/2014/main" id="{A63FB990-A6BA-4BDA-B52B-07D2A0BE1C6B}"/>
              </a:ext>
            </a:extLst>
          </p:cNvPr>
          <p:cNvSpPr/>
          <p:nvPr/>
        </p:nvSpPr>
        <p:spPr>
          <a:xfrm>
            <a:off x="2782389" y="3862402"/>
            <a:ext cx="1038498" cy="600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عظيم</a:t>
            </a:r>
          </a:p>
        </p:txBody>
      </p:sp>
      <p:sp>
        <p:nvSpPr>
          <p:cNvPr id="9" name="مستطيل 8">
            <a:extLst>
              <a:ext uri="{FF2B5EF4-FFF2-40B4-BE49-F238E27FC236}">
                <a16:creationId xmlns="" xmlns:a16="http://schemas.microsoft.com/office/drawing/2014/main" id="{74C73471-946A-4FA1-80B7-B406EEB7957D}"/>
              </a:ext>
            </a:extLst>
          </p:cNvPr>
          <p:cNvSpPr/>
          <p:nvPr/>
        </p:nvSpPr>
        <p:spPr>
          <a:xfrm>
            <a:off x="928279" y="3862402"/>
            <a:ext cx="1278967" cy="60079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ar-AE" sz="3200" dirty="0">
                <a:solidFill>
                  <a:srgbClr val="FF0000"/>
                </a:solidFill>
              </a:rPr>
              <a:t>ساحكي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3" name="صورة 2097154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888274" y="483326"/>
            <a:ext cx="6035041" cy="320039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4" name="صورة 2097153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>
            <a:off x="966651" y="634997"/>
            <a:ext cx="6027145" cy="377325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55" name="صورة 2097156"/>
          <p:cNvPicPr>
            <a:picLocks/>
          </p:cNvPicPr>
          <p:nvPr/>
        </p:nvPicPr>
        <p:blipFill>
          <a:blip r:embed="rId3"/>
          <a:stretch>
            <a:fillRect/>
          </a:stretch>
        </p:blipFill>
        <p:spPr>
          <a:xfrm rot="32156">
            <a:off x="1830535" y="1387787"/>
            <a:ext cx="5482930" cy="3260832"/>
          </a:xfrm>
          <a:prstGeom prst="rect">
            <a:avLst/>
          </a:prstGeom>
        </p:spPr>
      </p:pic>
      <p:pic>
        <p:nvPicPr>
          <p:cNvPr id="2097156" name="صورة 2097157"/>
          <p:cNvPicPr>
            <a:picLocks/>
          </p:cNvPicPr>
          <p:nvPr/>
        </p:nvPicPr>
        <p:blipFill>
          <a:blip r:embed="rId4"/>
          <a:stretch>
            <a:fillRect/>
          </a:stretch>
        </p:blipFill>
        <p:spPr>
          <a:xfrm>
            <a:off x="767783" y="465899"/>
            <a:ext cx="7608433" cy="39083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4" name="مستطيل: زوايا مستديرة 1048593"/>
          <p:cNvSpPr/>
          <p:nvPr/>
        </p:nvSpPr>
        <p:spPr>
          <a:xfrm>
            <a:off x="1402080" y="612352"/>
            <a:ext cx="4531514" cy="3974887"/>
          </a:xfrm>
          <a:prstGeom prst="roundRect">
            <a:avLst/>
          </a:prstGeom>
          <a:solidFill>
            <a:srgbClr val="02A5E3"/>
          </a:solidFill>
          <a:ln w="25400">
            <a:solidFill>
              <a:srgbClr val="666666"/>
            </a:solidFill>
          </a:ln>
        </p:spPr>
        <p:txBody>
          <a:bodyPr anchor="ctr"/>
          <a:lstStyle/>
          <a:p>
            <a:pPr algn="ctr" rtl="1"/>
            <a:r>
              <a:rPr lang="ar" sz="4000" dirty="0">
                <a:solidFill>
                  <a:schemeClr val="bg1"/>
                </a:solidFill>
              </a:rPr>
              <a:t>دمتم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في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r>
              <a:rPr lang="ar-SY" altLang="ar" sz="4000" dirty="0" smtClean="0">
                <a:solidFill>
                  <a:schemeClr val="bg1"/>
                </a:solidFill>
              </a:rPr>
              <a:t>رعاية </a:t>
            </a:r>
            <a:r>
              <a:rPr lang="ar" altLang="ar" sz="4000" dirty="0" smtClean="0">
                <a:solidFill>
                  <a:schemeClr val="bg1"/>
                </a:solidFill>
              </a:rPr>
              <a:t>الله</a:t>
            </a:r>
            <a:r>
              <a:rPr lang="en-US" altLang="ar" sz="4000" dirty="0" smtClean="0">
                <a:solidFill>
                  <a:schemeClr val="bg1"/>
                </a:solidFill>
              </a:rPr>
              <a:t> </a:t>
            </a:r>
            <a:r>
              <a:rPr lang="ar" altLang="ar" sz="4000" dirty="0">
                <a:solidFill>
                  <a:schemeClr val="bg1"/>
                </a:solidFill>
              </a:rPr>
              <a:t>وحفظه</a:t>
            </a:r>
            <a:r>
              <a:rPr lang="en-US" altLang="ar" sz="4000" dirty="0">
                <a:solidFill>
                  <a:schemeClr val="bg1"/>
                </a:solidFill>
              </a:rPr>
              <a:t> </a:t>
            </a:r>
            <a:endParaRPr lang="ar-AE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chool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46</Words>
  <Application>Microsoft Office PowerPoint</Application>
  <PresentationFormat>عرض على الشاشة (3:4)‏</PresentationFormat>
  <Paragraphs>17</Paragraphs>
  <Slides>7</Slides>
  <Notes>0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7</vt:i4>
      </vt:variant>
    </vt:vector>
  </HeadingPairs>
  <TitlesOfParts>
    <vt:vector size="8" baseType="lpstr">
      <vt:lpstr>school</vt:lpstr>
      <vt:lpstr>الصف:الأول المادة :لغة عربية الوحدة :الثالثة  الدرس:حرف الياء </vt:lpstr>
      <vt:lpstr>مخرجات التعلم 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communication</dc:creator>
  <cp:lastModifiedBy>sari</cp:lastModifiedBy>
  <cp:revision>5</cp:revision>
  <dcterms:created xsi:type="dcterms:W3CDTF">2020-04-30T02:36:07Z</dcterms:created>
  <dcterms:modified xsi:type="dcterms:W3CDTF">2020-06-30T13:02:30Z</dcterms:modified>
</cp:coreProperties>
</file>