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61" r:id="rId3"/>
    <p:sldId id="260" r:id="rId4"/>
    <p:sldId id="257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محمد سليمان" initials="محمد" lastIdx="1" clrIdx="0">
    <p:extLst>
      <p:ext uri="{19B8F6BF-5375-455C-9EA6-DF929625EA0E}">
        <p15:presenceInfo xmlns:p15="http://schemas.microsoft.com/office/powerpoint/2012/main" userId="محمد سليما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86" autoAdjust="0"/>
  </p:normalViewPr>
  <p:slideViewPr>
    <p:cSldViewPr snapToGrid="0" snapToObjects="1">
      <p:cViewPr varScale="1">
        <p:scale>
          <a:sx n="75" d="100"/>
          <a:sy n="75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46B5B29-1376-4FA5-8903-C7F0227A647F}" type="datetimeFigureOut">
              <a:rPr lang="ar-AE" smtClean="0"/>
              <a:t>25/09/1441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E29A9A-BB30-4367-ACB1-9123C4C32EB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5889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هذه الدالة على شكل المسطرة</a:t>
            </a:r>
            <a:r>
              <a:rPr lang="ar-SA" baseline="0" dirty="0" smtClean="0"/>
              <a:t> ترمز الى عشرة</a:t>
            </a:r>
          </a:p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9A9A-BB30-4367-ACB1-9123C4C32EBF}" type="slidenum">
              <a:rPr lang="ar-AE" smtClean="0"/>
              <a:t>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3719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9A9A-BB30-4367-ACB1-9123C4C32EBF}" type="slidenum">
              <a:rPr lang="ar-AE" smtClean="0"/>
              <a:t>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6859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6100" y="4660900"/>
            <a:ext cx="4865061" cy="2197100"/>
          </a:xfrm>
        </p:spPr>
        <p:txBody>
          <a:bodyPr>
            <a:normAutofit/>
          </a:bodyPr>
          <a:lstStyle/>
          <a:p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SA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الأول: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استكشف طرح العشرات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الفصل السابع        الدرس الأول </a:t>
            </a:r>
            <a:endParaRPr lang="ar-A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</a:t>
            </a:r>
            <a:r>
              <a:rPr lang="ar-SA" dirty="0" smtClean="0"/>
              <a:t>عزيزي التلميذ :</a:t>
            </a:r>
          </a:p>
          <a:p>
            <a:endParaRPr lang="ar-AE" dirty="0"/>
          </a:p>
        </p:txBody>
      </p:sp>
      <p:sp>
        <p:nvSpPr>
          <p:cNvPr id="4" name="مربع نص 3"/>
          <p:cNvSpPr txBox="1"/>
          <p:nvPr/>
        </p:nvSpPr>
        <p:spPr>
          <a:xfrm flipH="1">
            <a:off x="3703898" y="1713052"/>
            <a:ext cx="665544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الهدف التعليمي من هذا الدرس:</a:t>
            </a:r>
          </a:p>
          <a:p>
            <a:endParaRPr lang="ar-SA" dirty="0"/>
          </a:p>
          <a:p>
            <a:r>
              <a:rPr lang="en-US" dirty="0" smtClean="0"/>
              <a:t>                                                                                                                 </a:t>
            </a:r>
            <a:endParaRPr lang="ar-SA" dirty="0" smtClean="0"/>
          </a:p>
          <a:p>
            <a:r>
              <a:rPr lang="ar-SA" dirty="0" smtClean="0">
                <a:solidFill>
                  <a:srgbClr val="00B050"/>
                </a:solidFill>
              </a:rPr>
              <a:t>1.ان تستخدم الدالة (المسطرة )في طرح العشرات                       </a:t>
            </a:r>
            <a:endParaRPr lang="ar-SA" dirty="0">
              <a:solidFill>
                <a:srgbClr val="00B050"/>
              </a:solidFill>
            </a:endParaRPr>
          </a:p>
          <a:p>
            <a:endParaRPr lang="ar-SA" dirty="0" smtClean="0"/>
          </a:p>
          <a:p>
            <a:r>
              <a:rPr lang="ar-SA" dirty="0" smtClean="0"/>
              <a:t>2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.ان تقسم كمية طعام الحيوانات باستخدام الدالة (المسطرة)              </a:t>
            </a:r>
            <a:endParaRPr lang="ar-A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5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949123"/>
            <a:ext cx="7772400" cy="4004839"/>
          </a:xfrm>
        </p:spPr>
        <p:txBody>
          <a:bodyPr>
            <a:normAutofit/>
          </a:bodyPr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استكشف طرح العشرات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تشير هذه الدالة الى عشرة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سنستخدم هذه الدالة في طرح </a:t>
            </a:r>
            <a:r>
              <a:rPr lang="ar-AE" dirty="0" smtClean="0">
                <a:solidFill>
                  <a:srgbClr val="FF0000"/>
                </a:solidFill>
              </a:rPr>
              <a:t>العشرات</a:t>
            </a:r>
            <a:endParaRPr lang="ar-AE" dirty="0">
              <a:solidFill>
                <a:srgbClr val="FF000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60" y="1766887"/>
            <a:ext cx="6057900" cy="1495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3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9052" y="480136"/>
            <a:ext cx="11152777" cy="1179957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نتذكر معا:           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3908" y="1569003"/>
            <a:ext cx="2202069" cy="2428282"/>
          </a:xfr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09" y="3997285"/>
            <a:ext cx="1774741" cy="2394097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206500" y="2667000"/>
            <a:ext cx="46050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تشير هذه الدالة الى4عشرات                                   </a:t>
            </a:r>
            <a:endParaRPr lang="ar-AE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298700" y="4635500"/>
            <a:ext cx="34493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تشير هذه الدالة الى 3عشرات                </a:t>
            </a:r>
            <a:endParaRPr lang="ar-AE" dirty="0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5575300" y="4813300"/>
            <a:ext cx="762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flipH="1">
            <a:off x="5627146" y="2864366"/>
            <a:ext cx="14203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0828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ar-AE" dirty="0" smtClean="0"/>
              <a:t>استخدم الدالة في إيجاد ناتج الحل </a:t>
            </a:r>
            <a:endParaRPr lang="ar-AE" dirty="0"/>
          </a:p>
        </p:txBody>
      </p:sp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579525"/>
              </p:ext>
            </p:extLst>
          </p:nvPr>
        </p:nvGraphicFramePr>
        <p:xfrm>
          <a:off x="7970520" y="1206500"/>
          <a:ext cx="208280" cy="2926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8280"/>
              </a:tblGrid>
              <a:tr h="281623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  <a:tr h="281623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  <a:tr h="281623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281623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281623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281623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281623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281623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348701"/>
              </p:ext>
            </p:extLst>
          </p:nvPr>
        </p:nvGraphicFramePr>
        <p:xfrm>
          <a:off x="7620000" y="1206500"/>
          <a:ext cx="215900" cy="2966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5900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253751"/>
              </p:ext>
            </p:extLst>
          </p:nvPr>
        </p:nvGraphicFramePr>
        <p:xfrm>
          <a:off x="7258050" y="1206500"/>
          <a:ext cx="241300" cy="2966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1300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74591"/>
              </p:ext>
            </p:extLst>
          </p:nvPr>
        </p:nvGraphicFramePr>
        <p:xfrm>
          <a:off x="6916420" y="1165860"/>
          <a:ext cx="208280" cy="2966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8280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360517"/>
              </p:ext>
            </p:extLst>
          </p:nvPr>
        </p:nvGraphicFramePr>
        <p:xfrm>
          <a:off x="6527800" y="1206500"/>
          <a:ext cx="241300" cy="2926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1300"/>
              </a:tblGrid>
              <a:tr h="36576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49124"/>
              </p:ext>
            </p:extLst>
          </p:nvPr>
        </p:nvGraphicFramePr>
        <p:xfrm>
          <a:off x="6159500" y="1206500"/>
          <a:ext cx="215900" cy="2966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5900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مربع نص 13"/>
          <p:cNvSpPr txBox="1"/>
          <p:nvPr/>
        </p:nvSpPr>
        <p:spPr>
          <a:xfrm>
            <a:off x="4538981" y="1371600"/>
            <a:ext cx="162051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6عشرات</a:t>
            </a:r>
          </a:p>
          <a:p>
            <a:pPr algn="ctr"/>
            <a:r>
              <a:rPr lang="ar-AE" dirty="0" smtClean="0"/>
              <a:t>-</a:t>
            </a:r>
          </a:p>
          <a:p>
            <a:r>
              <a:rPr lang="ar-AE" dirty="0" smtClean="0"/>
              <a:t>3عشرات</a:t>
            </a:r>
          </a:p>
          <a:p>
            <a:r>
              <a:rPr lang="ar-AE" dirty="0" smtClean="0"/>
              <a:t>3عشرات</a:t>
            </a:r>
          </a:p>
        </p:txBody>
      </p:sp>
      <p:cxnSp>
        <p:nvCxnSpPr>
          <p:cNvPr id="16" name="رابط مستقيم 15"/>
          <p:cNvCxnSpPr/>
          <p:nvPr/>
        </p:nvCxnSpPr>
        <p:spPr>
          <a:xfrm flipH="1" flipV="1">
            <a:off x="4538981" y="2222500"/>
            <a:ext cx="9271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1905000" y="1250631"/>
            <a:ext cx="154431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60</a:t>
            </a:r>
          </a:p>
          <a:p>
            <a:pPr algn="ctr"/>
            <a:r>
              <a:rPr lang="ar-AE" dirty="0" smtClean="0"/>
              <a:t>-</a:t>
            </a:r>
          </a:p>
          <a:p>
            <a:r>
              <a:rPr lang="ar-AE" dirty="0" smtClean="0"/>
              <a:t>30</a:t>
            </a:r>
          </a:p>
          <a:p>
            <a:r>
              <a:rPr lang="ar-AE" dirty="0"/>
              <a:t> </a:t>
            </a:r>
            <a:endParaRPr lang="ar-AE" dirty="0" smtClean="0"/>
          </a:p>
          <a:p>
            <a:r>
              <a:rPr lang="ar-AE" dirty="0" smtClean="0"/>
              <a:t>30</a:t>
            </a:r>
            <a:endParaRPr lang="ar-AE" dirty="0"/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1803400" y="2222500"/>
            <a:ext cx="647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ضرب 20"/>
          <p:cNvSpPr/>
          <p:nvPr/>
        </p:nvSpPr>
        <p:spPr>
          <a:xfrm>
            <a:off x="6769100" y="2578100"/>
            <a:ext cx="515619" cy="996771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22" name="ضرب 21"/>
          <p:cNvSpPr/>
          <p:nvPr/>
        </p:nvSpPr>
        <p:spPr>
          <a:xfrm flipV="1">
            <a:off x="6456681" y="2331719"/>
            <a:ext cx="312419" cy="792481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>
              <a:latin typeface="Arial" panose="020B0604020202020204" pitchFamily="34" charset="0"/>
            </a:endParaRPr>
          </a:p>
          <a:p>
            <a:pPr algn="ctr"/>
            <a:endParaRPr lang="ar-AE" dirty="0"/>
          </a:p>
        </p:txBody>
      </p:sp>
      <p:sp>
        <p:nvSpPr>
          <p:cNvPr id="23" name="ضرب 22"/>
          <p:cNvSpPr/>
          <p:nvPr/>
        </p:nvSpPr>
        <p:spPr>
          <a:xfrm flipH="1">
            <a:off x="6121400" y="2628900"/>
            <a:ext cx="304800" cy="9906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9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اجد ناتج الطرح</a:t>
            </a:r>
            <a:endParaRPr lang="ar-AE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0" y="1231900"/>
            <a:ext cx="9144000" cy="48133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                                      </a:t>
            </a:r>
            <a:r>
              <a:rPr lang="ar-SA" sz="2400" dirty="0" smtClean="0"/>
              <a:t>اطرح </a:t>
            </a:r>
            <a:r>
              <a:rPr lang="ar-SA" sz="2400" dirty="0" smtClean="0"/>
              <a:t>بإمكانك </a:t>
            </a:r>
            <a:r>
              <a:rPr lang="ar-SA" sz="2400" dirty="0" smtClean="0"/>
              <a:t>ان تستخدم الدالة للمساعدة</a:t>
            </a:r>
          </a:p>
          <a:p>
            <a:r>
              <a:rPr lang="ar-SA" sz="2400" dirty="0"/>
              <a:t> </a:t>
            </a:r>
            <a:r>
              <a:rPr lang="ar-SA" sz="2400" dirty="0" smtClean="0"/>
              <a:t>  7عشرات              70       6عشرات            60            </a:t>
            </a:r>
          </a:p>
          <a:p>
            <a:r>
              <a:rPr lang="ar-SA" sz="2400" dirty="0" smtClean="0"/>
              <a:t>-                       -               -                     -                 </a:t>
            </a:r>
          </a:p>
          <a:p>
            <a:pPr marL="0" indent="0">
              <a:buNone/>
            </a:pPr>
            <a:r>
              <a:rPr lang="en-US" sz="2400" dirty="0" smtClean="0"/>
              <a:t>          </a:t>
            </a:r>
            <a:r>
              <a:rPr lang="ar-SA" sz="2400" dirty="0" smtClean="0"/>
              <a:t>2عشرات              20      4عشرات              40        </a:t>
            </a:r>
            <a:r>
              <a:rPr lang="en-US" sz="2400" dirty="0" smtClean="0"/>
              <a:t> 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                  </a:t>
            </a:r>
            <a:r>
              <a:rPr lang="ar-SA" sz="2400" dirty="0" smtClean="0"/>
              <a:t>20</a:t>
            </a:r>
            <a:r>
              <a:rPr lang="en-US" sz="2400" dirty="0" smtClean="0"/>
              <a:t>                 </a:t>
            </a:r>
            <a:r>
              <a:rPr lang="ar-SA" sz="2400" dirty="0" smtClean="0"/>
              <a:t>2عشرات</a:t>
            </a:r>
            <a:r>
              <a:rPr lang="en-US" sz="2400" dirty="0" smtClean="0"/>
              <a:t>  </a:t>
            </a:r>
            <a:r>
              <a:rPr lang="ar-SA" sz="2400" dirty="0" smtClean="0"/>
              <a:t>5عشرات              50       </a:t>
            </a:r>
            <a:endParaRPr lang="ar-AE" sz="2400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931777"/>
              </p:ext>
            </p:extLst>
          </p:nvPr>
        </p:nvGraphicFramePr>
        <p:xfrm>
          <a:off x="1181100" y="1397000"/>
          <a:ext cx="208280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رابط مستقيم 10"/>
          <p:cNvCxnSpPr/>
          <p:nvPr/>
        </p:nvCxnSpPr>
        <p:spPr>
          <a:xfrm>
            <a:off x="5778500" y="3175000"/>
            <a:ext cx="11557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4038600" y="3213100"/>
            <a:ext cx="1092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3606800" y="19685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V="1">
            <a:off x="4038600" y="1727200"/>
            <a:ext cx="0" cy="1866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flipH="1">
            <a:off x="2730500" y="3187700"/>
            <a:ext cx="1206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H="1">
            <a:off x="1054100" y="3187700"/>
            <a:ext cx="1054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197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1600200"/>
            <a:ext cx="8318500" cy="5118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                     </a:t>
            </a:r>
            <a:r>
              <a:rPr lang="ar-SY" sz="2400" dirty="0" smtClean="0">
                <a:solidFill>
                  <a:srgbClr val="FFC000"/>
                </a:solidFill>
              </a:rPr>
              <a:t>يقوم مسؤول عن حديقة الحيوانات </a:t>
            </a:r>
            <a:r>
              <a:rPr lang="ar-SY" sz="2400" dirty="0" err="1" smtClean="0">
                <a:solidFill>
                  <a:srgbClr val="FFC000"/>
                </a:solidFill>
              </a:rPr>
              <a:t>باطعام</a:t>
            </a:r>
            <a:r>
              <a:rPr lang="ar-SY" sz="2400" dirty="0" smtClean="0">
                <a:solidFill>
                  <a:srgbClr val="FFC000"/>
                </a:solidFill>
              </a:rPr>
              <a:t> الحيوانات صباحا ومساءا</a:t>
            </a:r>
            <a:endParaRPr lang="ar-SY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ar-SY" sz="2400" dirty="0" smtClean="0"/>
              <a:t>مثَل كمية الطعام التي تأكلها كل مجموعة من الحيوانات خلال اليوم                    </a:t>
            </a:r>
          </a:p>
          <a:p>
            <a:pPr marL="0" indent="0">
              <a:buNone/>
            </a:pPr>
            <a:r>
              <a:rPr lang="ar-SY" sz="2400" dirty="0" smtClean="0"/>
              <a:t>ضع بعض ال                   لتمثل </a:t>
            </a:r>
            <a:r>
              <a:rPr lang="ar-SY" sz="2400" dirty="0" err="1" smtClean="0"/>
              <a:t>ماقد</a:t>
            </a:r>
            <a:r>
              <a:rPr lang="ar-SY" sz="2400" dirty="0" smtClean="0"/>
              <a:t> تحتاج اليه تلك المجموعة صباحا          </a:t>
            </a:r>
          </a:p>
          <a:p>
            <a:pPr marL="0" indent="0">
              <a:buNone/>
            </a:pPr>
            <a:r>
              <a:rPr lang="ar-SY" sz="2400" dirty="0" smtClean="0"/>
              <a:t>اوجد </a:t>
            </a:r>
            <a:r>
              <a:rPr lang="ar-SY" sz="2400" dirty="0" err="1" smtClean="0"/>
              <a:t>ماتحتاج</a:t>
            </a:r>
            <a:r>
              <a:rPr lang="ar-SY" sz="2400" dirty="0" smtClean="0"/>
              <a:t> اليه تلك المجموعة مساء                                                   </a:t>
            </a:r>
            <a:endParaRPr lang="ar-SY" sz="2400" dirty="0"/>
          </a:p>
          <a:p>
            <a:pPr marL="0" indent="0">
              <a:buNone/>
            </a:pPr>
            <a:r>
              <a:rPr lang="ar-SY" sz="2400" dirty="0" smtClean="0">
                <a:solidFill>
                  <a:schemeClr val="accent1">
                    <a:lumMod val="75000"/>
                  </a:schemeClr>
                </a:solidFill>
              </a:rPr>
              <a:t>تنويه هام </a:t>
            </a:r>
            <a:r>
              <a:rPr lang="ar-SY" sz="2400" dirty="0" smtClean="0"/>
              <a:t>: يجب ان يكون العدد من العشرات ولا يقبل التجزئة                        </a:t>
            </a:r>
            <a:endParaRPr lang="ar-AE" sz="2400" dirty="0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سأقرأ لكم المسألة واترك حلها لكم </a:t>
            </a:r>
            <a:endParaRPr lang="ar-AE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362128"/>
              </p:ext>
            </p:extLst>
          </p:nvPr>
        </p:nvGraphicFramePr>
        <p:xfrm>
          <a:off x="1879600" y="3992880"/>
          <a:ext cx="6096000" cy="2494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مجموعة الحيوانات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كمية</a:t>
                      </a:r>
                      <a:r>
                        <a:rPr lang="ar-SA" baseline="0" dirty="0" smtClean="0"/>
                        <a:t> الطعام يوميا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كمية الطعام صباحا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كمية الطعام مساء</a:t>
                      </a:r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الحمير الوحشية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50كغ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القردة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40كغ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الطيور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30كغ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الزرافات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70كغ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الفيلة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90كغ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2681287"/>
            <a:ext cx="1212850" cy="299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3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تنويه هام</a:t>
            </a:r>
            <a:endParaRPr lang="ar-A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حل التمرين الموجود في الملف المرفق مع الفيديو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                                                                                                        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      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</a:t>
            </a:r>
            <a:r>
              <a:rPr lang="ar-SA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التمرين                                                             </a:t>
            </a:r>
            <a:endParaRPr lang="ar-SA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عليكم ورحمة الله وبركاته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</a:p>
          <a:p>
            <a:pPr marL="0" indent="0">
              <a:buNone/>
            </a:pP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6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5|1.5|4.3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7.3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4|6.4|2.4|4.1|4.6|3|3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.2|3.6|7.9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1|4.7|2.8|2.9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1|4.7|2.8|2.9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1|4.7|2.8|2.9|1.9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236</Words>
  <Application>Microsoft Office PowerPoint</Application>
  <PresentationFormat>عرض على الشاشة (3:4)‏</PresentationFormat>
  <Paragraphs>62</Paragraphs>
  <Slides>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Arabic Typesetting</vt:lpstr>
      <vt:lpstr>Arial</vt:lpstr>
      <vt:lpstr>Calibri</vt:lpstr>
      <vt:lpstr>Sakkal Majalla</vt:lpstr>
      <vt:lpstr>Times New Roman</vt:lpstr>
      <vt:lpstr>school</vt:lpstr>
      <vt:lpstr>الدرس الأول: استكشف طرح العشرات</vt:lpstr>
      <vt:lpstr>الفصل السابع        الدرس الأول </vt:lpstr>
      <vt:lpstr>استكشف طرح العشرات</vt:lpstr>
      <vt:lpstr>نتذكر معا:                                      </vt:lpstr>
      <vt:lpstr>استخدم الدالة في إيجاد ناتج الحل </vt:lpstr>
      <vt:lpstr>اجد ناتج الطرح</vt:lpstr>
      <vt:lpstr>سأقرأ لكم المسألة واترك حلها لكم 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38</cp:revision>
  <dcterms:created xsi:type="dcterms:W3CDTF">2020-05-02T02:36:07Z</dcterms:created>
  <dcterms:modified xsi:type="dcterms:W3CDTF">2020-05-16T22:19:47Z</dcterms:modified>
</cp:coreProperties>
</file>