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60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الرابع :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اكتب عمليات الطرح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3600" dirty="0"/>
              <a:t>الفصل </a:t>
            </a:r>
            <a:r>
              <a:rPr lang="ar-SA" sz="3600" dirty="0" smtClean="0"/>
              <a:t>الثامن               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/>
              <a:t>الدرس </a:t>
            </a:r>
            <a:r>
              <a:rPr lang="ar-SA" sz="3600" dirty="0" smtClean="0"/>
              <a:t>ال</a:t>
            </a:r>
            <a:r>
              <a:rPr lang="ar-AE" sz="3600" dirty="0" smtClean="0"/>
              <a:t>رابع   </a:t>
            </a:r>
            <a:br>
              <a:rPr lang="ar-AE" sz="3600" dirty="0" smtClean="0"/>
            </a:br>
            <a:r>
              <a:rPr lang="ar-AE" sz="3600" dirty="0" smtClean="0"/>
              <a:t>اكتب عمليات الطرح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                                           </a:t>
            </a:r>
            <a:r>
              <a:rPr lang="ar-SA" sz="2400" dirty="0" smtClean="0"/>
              <a:t>عزيزي التلميذ :يتوقع منك في نهاية الدرس ان :</a:t>
            </a:r>
          </a:p>
          <a:p>
            <a:pPr marL="0" indent="0">
              <a:buNone/>
            </a:pPr>
            <a:r>
              <a:rPr lang="ar-AE" sz="2400" dirty="0" smtClean="0"/>
              <a:t>1.ان تجري عم</a:t>
            </a:r>
            <a:r>
              <a:rPr lang="ar-SA" sz="2400" dirty="0" smtClean="0"/>
              <a:t>لية الطرح بين عددين                                                     </a:t>
            </a:r>
          </a:p>
          <a:p>
            <a:pPr marL="0" indent="0">
              <a:buNone/>
            </a:pPr>
            <a:r>
              <a:rPr lang="ar-SA" sz="2400" dirty="0"/>
              <a:t> </a:t>
            </a:r>
            <a:r>
              <a:rPr lang="ar-SA" sz="2400" dirty="0" smtClean="0"/>
              <a:t> </a:t>
            </a:r>
          </a:p>
          <a:p>
            <a:pPr marL="0" indent="0">
              <a:buNone/>
            </a:pPr>
            <a:r>
              <a:rPr lang="ar-SA" sz="2400" dirty="0" smtClean="0"/>
              <a:t>2.ان تحدد ان كان هناك حاجة </a:t>
            </a:r>
            <a:r>
              <a:rPr lang="ar-SA" sz="2400" dirty="0" err="1" smtClean="0"/>
              <a:t>للاستلاف</a:t>
            </a:r>
            <a:r>
              <a:rPr lang="ar-SA" sz="2400" dirty="0" smtClean="0"/>
              <a:t> ام لا                                          </a:t>
            </a:r>
          </a:p>
          <a:p>
            <a:pPr marL="0" indent="0">
              <a:buNone/>
            </a:pPr>
            <a:r>
              <a:rPr lang="ar-SA" sz="2400" dirty="0" smtClean="0"/>
              <a:t>                                                    </a:t>
            </a:r>
          </a:p>
          <a:p>
            <a:r>
              <a:rPr lang="ar-SA" sz="2400" dirty="0" smtClean="0"/>
              <a:t>                                                                                                  </a:t>
            </a:r>
            <a:r>
              <a:rPr lang="en-US" sz="2400" dirty="0" smtClean="0"/>
              <a:t>     </a:t>
            </a:r>
            <a:r>
              <a:rPr lang="ar-SA" sz="2400" dirty="0" smtClean="0"/>
              <a:t>  </a:t>
            </a:r>
            <a:r>
              <a:rPr lang="ar-SA" dirty="0" smtClean="0"/>
              <a:t>     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/>
              <a:t>الفصل </a:t>
            </a:r>
            <a:r>
              <a:rPr lang="ar-SA" sz="3200" dirty="0" smtClean="0"/>
              <a:t>الثامن                       </a:t>
            </a:r>
            <a:r>
              <a:rPr lang="ar-SY" sz="3200" dirty="0" smtClean="0"/>
              <a:t> </a:t>
            </a:r>
            <a:r>
              <a:rPr lang="ar-SA" sz="3200" dirty="0" smtClean="0"/>
              <a:t> </a:t>
            </a:r>
            <a:r>
              <a:rPr lang="ar-SA" sz="3200" dirty="0"/>
              <a:t>الدرس </a:t>
            </a:r>
            <a:r>
              <a:rPr lang="ar-SA" sz="3200" dirty="0" smtClean="0"/>
              <a:t>ال</a:t>
            </a:r>
            <a:r>
              <a:rPr lang="ar-AE" sz="3200" dirty="0" smtClean="0"/>
              <a:t>رابع</a:t>
            </a:r>
            <a:br>
              <a:rPr lang="ar-AE" sz="3200" dirty="0" smtClean="0"/>
            </a:br>
            <a:r>
              <a:rPr lang="ar-AE" sz="3200" dirty="0" smtClean="0"/>
              <a:t>                        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2400" dirty="0"/>
              <a:t> اطرح 42-7</a:t>
            </a:r>
            <a:r>
              <a:rPr lang="ar-SA" sz="2400" dirty="0" smtClean="0"/>
              <a:t>=                                                                           </a:t>
            </a:r>
          </a:p>
          <a:p>
            <a:pPr marL="0" indent="0">
              <a:buNone/>
            </a:pPr>
            <a:r>
              <a:rPr lang="ar-SA" sz="2400" dirty="0" smtClean="0"/>
              <a:t>7اكبر من 2,استلف قبل ان تطرح الاحاد                                               </a:t>
            </a:r>
          </a:p>
          <a:p>
            <a:pPr marL="0" indent="0">
              <a:buNone/>
            </a:pPr>
            <a:r>
              <a:rPr lang="ar-SA" sz="2400" dirty="0" smtClean="0"/>
              <a:t>بدل عشرة واحدة لعشر </a:t>
            </a:r>
            <a:r>
              <a:rPr lang="ar-SA" sz="2400" dirty="0" err="1" smtClean="0"/>
              <a:t>واحدات</a:t>
            </a:r>
            <a:r>
              <a:rPr lang="ar-SA" sz="2400" dirty="0" smtClean="0"/>
              <a:t>                                                        </a:t>
            </a:r>
          </a:p>
          <a:p>
            <a:pPr marL="0" indent="0">
              <a:buNone/>
            </a:pPr>
            <a:r>
              <a:rPr lang="ar-SA" sz="2400" dirty="0" smtClean="0"/>
              <a:t>اكتب 3 بدلا من 4لتدل على العشرات                                                    </a:t>
            </a:r>
          </a:p>
          <a:p>
            <a:pPr marL="0" indent="0">
              <a:buNone/>
            </a:pPr>
            <a:endParaRPr lang="ar-SA" sz="2400" dirty="0" smtClean="0"/>
          </a:p>
          <a:p>
            <a:pPr marL="0" indent="0">
              <a:buNone/>
            </a:pPr>
            <a:r>
              <a:rPr lang="ar-SA" sz="2400" dirty="0" smtClean="0"/>
              <a:t> </a:t>
            </a:r>
            <a:endParaRPr lang="ar-SA" sz="2400" dirty="0" smtClean="0"/>
          </a:p>
          <a:p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38500"/>
              </p:ext>
            </p:extLst>
          </p:nvPr>
        </p:nvGraphicFramePr>
        <p:xfrm>
          <a:off x="1135863" y="1397000"/>
          <a:ext cx="3221502" cy="24294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58462"/>
                <a:gridCol w="1463040"/>
              </a:tblGrid>
              <a:tr h="502494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الواحدات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/>
                </a:tc>
              </a:tr>
              <a:tr h="1926918"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dirty="0" smtClean="0"/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مستطيل 11"/>
          <p:cNvSpPr/>
          <p:nvPr/>
        </p:nvSpPr>
        <p:spPr>
          <a:xfrm flipH="1" flipV="1">
            <a:off x="3635612" y="2013463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12" y="1927849"/>
            <a:ext cx="605983" cy="139212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11" y="1927850"/>
            <a:ext cx="605984" cy="1392125"/>
          </a:xfrm>
          <a:prstGeom prst="rect">
            <a:avLst/>
          </a:prstGeom>
        </p:spPr>
      </p:pic>
      <p:sp>
        <p:nvSpPr>
          <p:cNvPr id="17" name="سهم بشكل U 16"/>
          <p:cNvSpPr/>
          <p:nvPr/>
        </p:nvSpPr>
        <p:spPr>
          <a:xfrm>
            <a:off x="2564855" y="1248237"/>
            <a:ext cx="415386" cy="849971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 flipH="1" flipV="1">
            <a:off x="2849591" y="2303501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مستطيل 25"/>
          <p:cNvSpPr/>
          <p:nvPr/>
        </p:nvSpPr>
        <p:spPr>
          <a:xfrm flipH="1" flipV="1">
            <a:off x="2829755" y="2006609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مستطيل 26"/>
          <p:cNvSpPr/>
          <p:nvPr/>
        </p:nvSpPr>
        <p:spPr>
          <a:xfrm flipH="1" flipV="1">
            <a:off x="3181636" y="3326543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مستطيل 27"/>
          <p:cNvSpPr/>
          <p:nvPr/>
        </p:nvSpPr>
        <p:spPr>
          <a:xfrm flipH="1" flipV="1">
            <a:off x="3181637" y="2976453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مستطيل 28"/>
          <p:cNvSpPr/>
          <p:nvPr/>
        </p:nvSpPr>
        <p:spPr>
          <a:xfrm flipH="1" flipV="1">
            <a:off x="3177213" y="2610169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ستطيل 29"/>
          <p:cNvSpPr/>
          <p:nvPr/>
        </p:nvSpPr>
        <p:spPr>
          <a:xfrm flipH="1" flipV="1">
            <a:off x="3181637" y="2288121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1" name="مستطيل 30"/>
          <p:cNvSpPr/>
          <p:nvPr/>
        </p:nvSpPr>
        <p:spPr>
          <a:xfrm flipH="1" flipV="1">
            <a:off x="3181637" y="2013463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2" name="مستطيل 31"/>
          <p:cNvSpPr/>
          <p:nvPr/>
        </p:nvSpPr>
        <p:spPr>
          <a:xfrm flipH="1" flipV="1">
            <a:off x="3626233" y="3340140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مستطيل 32"/>
          <p:cNvSpPr/>
          <p:nvPr/>
        </p:nvSpPr>
        <p:spPr>
          <a:xfrm flipH="1" flipV="1">
            <a:off x="3626234" y="2985230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مستطيل 33"/>
          <p:cNvSpPr/>
          <p:nvPr/>
        </p:nvSpPr>
        <p:spPr>
          <a:xfrm flipH="1" flipV="1">
            <a:off x="3635612" y="2618285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مستطيل 34"/>
          <p:cNvSpPr/>
          <p:nvPr/>
        </p:nvSpPr>
        <p:spPr>
          <a:xfrm flipH="1" flipV="1">
            <a:off x="3626234" y="2303501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2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82" y="494439"/>
            <a:ext cx="8229600" cy="1143000"/>
          </a:xfrm>
        </p:spPr>
        <p:txBody>
          <a:bodyPr>
            <a:normAutofit/>
          </a:bodyPr>
          <a:lstStyle/>
          <a:p>
            <a:r>
              <a:rPr lang="ar-SA" dirty="0" smtClean="0"/>
              <a:t>اكتب ناتج الطر</a:t>
            </a:r>
            <a:r>
              <a:rPr lang="ar-AE" dirty="0"/>
              <a:t>ح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8" y="1584576"/>
            <a:ext cx="7924492" cy="4707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ar-SA" dirty="0" smtClean="0"/>
              <a:t>42-7=                                </a:t>
            </a:r>
            <a:endParaRPr lang="ar-AE" dirty="0"/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72414"/>
              </p:ext>
            </p:extLst>
          </p:nvPr>
        </p:nvGraphicFramePr>
        <p:xfrm>
          <a:off x="1913206" y="2393286"/>
          <a:ext cx="3466285" cy="27769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35959"/>
                <a:gridCol w="1730326"/>
              </a:tblGrid>
              <a:tr h="41576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واحدات 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/>
                </a:tc>
              </a:tr>
              <a:tr h="2361173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33" y="2913792"/>
            <a:ext cx="460964" cy="2151163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4327742" y="4125031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ستطيل 16"/>
          <p:cNvSpPr/>
          <p:nvPr/>
        </p:nvSpPr>
        <p:spPr>
          <a:xfrm>
            <a:off x="4728388" y="4113682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17"/>
          <p:cNvSpPr/>
          <p:nvPr/>
        </p:nvSpPr>
        <p:spPr>
          <a:xfrm>
            <a:off x="5070670" y="4113682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ستطيل 18"/>
          <p:cNvSpPr/>
          <p:nvPr/>
        </p:nvSpPr>
        <p:spPr>
          <a:xfrm>
            <a:off x="4302702" y="3658737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ستطيل 19"/>
          <p:cNvSpPr/>
          <p:nvPr/>
        </p:nvSpPr>
        <p:spPr>
          <a:xfrm>
            <a:off x="4676794" y="3663287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ستطيل 20"/>
          <p:cNvSpPr/>
          <p:nvPr/>
        </p:nvSpPr>
        <p:spPr>
          <a:xfrm>
            <a:off x="5062606" y="3674087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مستطيل 21"/>
          <p:cNvSpPr/>
          <p:nvPr/>
        </p:nvSpPr>
        <p:spPr>
          <a:xfrm>
            <a:off x="4314094" y="3308461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3" name="مستطيل 22"/>
          <p:cNvSpPr/>
          <p:nvPr/>
        </p:nvSpPr>
        <p:spPr>
          <a:xfrm>
            <a:off x="4713028" y="3283421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4" name="مستطيل 23"/>
          <p:cNvSpPr/>
          <p:nvPr/>
        </p:nvSpPr>
        <p:spPr>
          <a:xfrm>
            <a:off x="5070670" y="3286264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مستطيل 24"/>
          <p:cNvSpPr/>
          <p:nvPr/>
        </p:nvSpPr>
        <p:spPr>
          <a:xfrm>
            <a:off x="4279031" y="2916068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مستطيل 25"/>
          <p:cNvSpPr/>
          <p:nvPr/>
        </p:nvSpPr>
        <p:spPr>
          <a:xfrm>
            <a:off x="4706135" y="2916069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مستطيل 26"/>
          <p:cNvSpPr/>
          <p:nvPr/>
        </p:nvSpPr>
        <p:spPr>
          <a:xfrm>
            <a:off x="5083537" y="2913792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ربع نص 29"/>
          <p:cNvSpPr txBox="1"/>
          <p:nvPr/>
        </p:nvSpPr>
        <p:spPr>
          <a:xfrm>
            <a:off x="4302702" y="5364725"/>
            <a:ext cx="35682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تحتاج الى استلاف</a:t>
            </a:r>
            <a:endParaRPr lang="ar-AE" sz="2800" dirty="0"/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01" y="2916069"/>
            <a:ext cx="772962" cy="2134793"/>
          </a:xfrm>
          <a:prstGeom prst="rect">
            <a:avLst/>
          </a:prstGeom>
        </p:spPr>
      </p:pic>
      <p:sp>
        <p:nvSpPr>
          <p:cNvPr id="5" name="ضرب 4"/>
          <p:cNvSpPr/>
          <p:nvPr/>
        </p:nvSpPr>
        <p:spPr>
          <a:xfrm>
            <a:off x="4983331" y="3467027"/>
            <a:ext cx="334218" cy="67698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9" name="ضرب 38"/>
          <p:cNvSpPr/>
          <p:nvPr/>
        </p:nvSpPr>
        <p:spPr>
          <a:xfrm>
            <a:off x="4294098" y="3006069"/>
            <a:ext cx="334218" cy="67698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0" name="ضرب 39"/>
          <p:cNvSpPr/>
          <p:nvPr/>
        </p:nvSpPr>
        <p:spPr>
          <a:xfrm>
            <a:off x="4654607" y="3072143"/>
            <a:ext cx="334218" cy="67698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1" name="ضرب 40"/>
          <p:cNvSpPr/>
          <p:nvPr/>
        </p:nvSpPr>
        <p:spPr>
          <a:xfrm>
            <a:off x="5003294" y="3098413"/>
            <a:ext cx="334218" cy="67698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2" name="ضرب 41"/>
          <p:cNvSpPr/>
          <p:nvPr/>
        </p:nvSpPr>
        <p:spPr>
          <a:xfrm>
            <a:off x="4214679" y="2702526"/>
            <a:ext cx="334218" cy="67698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3" name="ضرب 42"/>
          <p:cNvSpPr/>
          <p:nvPr/>
        </p:nvSpPr>
        <p:spPr>
          <a:xfrm>
            <a:off x="4619400" y="2685050"/>
            <a:ext cx="334218" cy="67698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4" name="ضرب 43"/>
          <p:cNvSpPr/>
          <p:nvPr/>
        </p:nvSpPr>
        <p:spPr>
          <a:xfrm>
            <a:off x="5023257" y="2657199"/>
            <a:ext cx="334218" cy="676987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ربع نص 7"/>
          <p:cNvSpPr txBox="1"/>
          <p:nvPr/>
        </p:nvSpPr>
        <p:spPr>
          <a:xfrm flipH="1">
            <a:off x="6404316" y="1584576"/>
            <a:ext cx="6717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35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  <p:bldP spid="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8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3600" dirty="0"/>
              <a:t>الفصل </a:t>
            </a:r>
            <a:r>
              <a:rPr lang="ar-SA" sz="3600" dirty="0" smtClean="0"/>
              <a:t>الثامن               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/>
              <a:t>الدرس </a:t>
            </a:r>
            <a:r>
              <a:rPr lang="ar-SA" sz="3600" dirty="0" smtClean="0"/>
              <a:t>ال</a:t>
            </a:r>
            <a:r>
              <a:rPr lang="ar-AE" sz="3600" dirty="0" smtClean="0"/>
              <a:t>رابع        </a:t>
            </a:r>
            <a:br>
              <a:rPr lang="ar-AE" sz="3600" dirty="0" smtClean="0"/>
            </a:br>
            <a:r>
              <a:rPr lang="ar-AE" sz="3600" dirty="0" smtClean="0"/>
              <a:t>اختر </a:t>
            </a:r>
            <a:r>
              <a:rPr lang="ar-AE" sz="3600" dirty="0"/>
              <a:t>الإجابة الصحيحة  مما يلي </a:t>
            </a:r>
            <a:r>
              <a:rPr lang="en-US" sz="3600" dirty="0" smtClean="0"/>
              <a:t>    </a:t>
            </a:r>
            <a:endParaRPr lang="en-US" sz="3600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35-7=(44,  45, 46,47)                                  </a:t>
            </a:r>
          </a:p>
          <a:p>
            <a:r>
              <a:rPr lang="ar-AE" dirty="0" smtClean="0"/>
              <a:t>32-4=(25, 26, 27, 28)                                  </a:t>
            </a:r>
          </a:p>
          <a:p>
            <a:r>
              <a:rPr lang="ar-AE" dirty="0" smtClean="0"/>
              <a:t>67-8=(59, 60, 61, 62)                                  </a:t>
            </a:r>
          </a:p>
          <a:p>
            <a:r>
              <a:rPr lang="ar-AE" smtClean="0"/>
              <a:t>53-5=(46, 47, 48, 49)                                   </a:t>
            </a:r>
            <a:endParaRPr lang="ar-A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1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2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2.5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2.5|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469</TotalTime>
  <Words>172</Words>
  <Application>Microsoft Office PowerPoint</Application>
  <PresentationFormat>عرض على الشاشة (3:4)‏</PresentationFormat>
  <Paragraphs>50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الدرس الرابع : اكتب عمليات الطرح</vt:lpstr>
      <vt:lpstr>الفصل الثامن                         الدرس الرابع    اكتب عمليات الطرح </vt:lpstr>
      <vt:lpstr>الفصل الثامن                         الدرس الرابع                            </vt:lpstr>
      <vt:lpstr>اكتب ناتج الطرح </vt:lpstr>
      <vt:lpstr>الفصل الثامن                         الدرس الرابع         اختر الإجابة الصحيحة  مما يلي     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54</cp:revision>
  <dcterms:created xsi:type="dcterms:W3CDTF">2020-05-02T02:36:07Z</dcterms:created>
  <dcterms:modified xsi:type="dcterms:W3CDTF">2020-05-16T20:56:24Z</dcterms:modified>
</cp:coreProperties>
</file>