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6.jp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8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11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الثالث: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عملية </a:t>
            </a:r>
            <a:r>
              <a:rPr lang="ar-AE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الجمع</a:t>
            </a:r>
            <a:endParaRPr lang="en-US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6"/>
    </mc:Choice>
    <mc:Fallback>
      <p:transition spd="slow" advTm="10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4914" x="1741488" y="3348038"/>
          <p14:tracePt t="4919" x="1741488" y="3357563"/>
          <p14:tracePt t="5637" x="1741488" y="3375025"/>
          <p14:tracePt t="5651" x="1741488" y="3411538"/>
          <p14:tracePt t="5658" x="1741488" y="3455988"/>
          <p14:tracePt t="5672" x="1758950" y="3500438"/>
          <p14:tracePt t="5678" x="1758950" y="3527425"/>
          <p14:tracePt t="5692" x="1785938" y="3625850"/>
          <p14:tracePt t="5708" x="1795463" y="3687763"/>
          <p14:tracePt t="5725" x="1803400" y="3822700"/>
          <p14:tracePt t="5742" x="1812925" y="3983038"/>
          <p14:tracePt t="5758" x="1822450" y="4071938"/>
          <p14:tracePt t="5775" x="1839913" y="4170363"/>
          <p14:tracePt t="5775" x="1857375" y="4268788"/>
          <p14:tracePt t="5793" x="1874838" y="4348163"/>
          <p14:tracePt t="5808" x="1911350" y="4483100"/>
          <p14:tracePt t="5825" x="1911350" y="4527550"/>
          <p14:tracePt t="5842" x="1919288" y="4554538"/>
          <p14:tracePt t="5859" x="1928813" y="4589463"/>
          <p14:tracePt t="5875" x="1928813" y="4598988"/>
          <p14:tracePt t="5899" x="1928813" y="4608513"/>
          <p14:tracePt t="6043" x="1919288" y="4608513"/>
          <p14:tracePt t="6079" x="1911350" y="4608513"/>
          <p14:tracePt t="6100" x="1901825" y="4608513"/>
          <p14:tracePt t="6107" x="1874838" y="4608513"/>
          <p14:tracePt t="6114" x="1822450" y="4625975"/>
          <p14:tracePt t="6129" x="1785938" y="4625975"/>
          <p14:tracePt t="6142" x="1724025" y="4625975"/>
          <p14:tracePt t="6159" x="1697038" y="4616450"/>
          <p14:tracePt t="6175" x="1670050" y="4598988"/>
          <p14:tracePt t="6192" x="1633538" y="4589463"/>
          <p14:tracePt t="6208" x="1625600" y="4581525"/>
          <p14:tracePt t="6225" x="1616075" y="4581525"/>
          <p14:tracePt t="6242" x="1581150" y="4572000"/>
          <p14:tracePt t="6259" x="1562100" y="4562475"/>
          <p14:tracePt t="6275" x="1544638" y="4562475"/>
          <p14:tracePt t="6292" x="1500188" y="4537075"/>
          <p14:tracePt t="6309" x="1455738" y="4537075"/>
          <p14:tracePt t="6325" x="1438275" y="4554538"/>
          <p14:tracePt t="6342" x="1401763" y="4562475"/>
          <p14:tracePt t="6358" x="1374775" y="4554538"/>
          <p14:tracePt t="6375" x="1357313" y="4537075"/>
          <p14:tracePt t="6392" x="1339850" y="4510088"/>
          <p14:tracePt t="6409" x="1330325" y="4518025"/>
          <p14:tracePt t="6440" x="1330325" y="4510088"/>
          <p14:tracePt t="6454" x="1446213" y="4545013"/>
          <p14:tracePt t="7220" x="1741488" y="4670425"/>
          <p14:tracePt t="7226" x="2286000" y="4875213"/>
          <p14:tracePt t="7241" x="2751138" y="5037138"/>
          <p14:tracePt t="7248" x="3062288" y="5143500"/>
          <p14:tracePt t="7261" x="3313113" y="5214938"/>
          <p14:tracePt t="7275" x="3571875" y="5259388"/>
          <p14:tracePt t="7292" x="3652838" y="5251450"/>
          <p14:tracePt t="7308" x="3822700" y="5241925"/>
          <p14:tracePt t="7325" x="3965575" y="5286375"/>
          <p14:tracePt t="7342" x="4017963" y="5313363"/>
          <p14:tracePt t="7358" x="4071938" y="5384800"/>
          <p14:tracePt t="7375" x="4108450" y="5465763"/>
          <p14:tracePt t="7393" x="4108450" y="5510213"/>
          <p14:tracePt t="7408" x="4152900" y="5653088"/>
          <p14:tracePt t="7425" x="4205288" y="5776913"/>
          <p14:tracePt t="7443" x="4232275" y="5840413"/>
          <p14:tracePt t="7459" x="4295775" y="5965825"/>
          <p14:tracePt t="7476" x="4357688" y="6108700"/>
          <p14:tracePt t="7493" x="4394200" y="6170613"/>
          <p14:tracePt t="7509" x="4411663" y="6251575"/>
          <p14:tracePt t="7526" x="4446588" y="6357938"/>
          <p14:tracePt t="7543" x="4473575" y="6429375"/>
          <p14:tracePt t="7560" x="4491038" y="6456363"/>
          <p14:tracePt t="7576" x="4518025" y="6491288"/>
          <p14:tracePt t="7593" x="4545013" y="6518275"/>
          <p14:tracePt t="7610" x="4562475" y="6527800"/>
          <p14:tracePt t="7626" x="4633913" y="6554788"/>
          <p14:tracePt t="7643" x="4679950" y="6581775"/>
          <p14:tracePt t="7659" x="4768850" y="6599238"/>
          <p14:tracePt t="7676" x="4830763" y="6608763"/>
          <p14:tracePt t="7693" x="4857750" y="6608763"/>
          <p14:tracePt t="7709" x="4884738" y="6616700"/>
          <p14:tracePt t="7726" x="4938713" y="6616700"/>
          <p14:tracePt t="7743" x="5010150" y="6589713"/>
          <p14:tracePt t="7759" x="5045075" y="6562725"/>
          <p14:tracePt t="7776" x="5099050" y="6554788"/>
          <p14:tracePt t="7793" x="5133975" y="6562725"/>
          <p14:tracePt t="7809" x="5153025" y="6562725"/>
          <p14:tracePt t="7826" x="5170488" y="6562725"/>
          <p14:tracePt t="7843" x="5214938" y="6554788"/>
          <p14:tracePt t="7859" x="5232400" y="6537325"/>
          <p14:tracePt t="7876" x="5268913" y="6518275"/>
          <p14:tracePt t="7893" x="5303838" y="6518275"/>
          <p14:tracePt t="7909" x="5313363" y="6510338"/>
          <p14:tracePt t="7926" x="5322888" y="6510338"/>
          <p14:tracePt t="7943" x="5340350" y="6491288"/>
          <p14:tracePt t="7959" x="5340350" y="6473825"/>
          <p14:tracePt t="7976" x="5340350" y="6465888"/>
          <p14:tracePt t="8009" x="5340350" y="6456363"/>
          <p14:tracePt t="8025" x="5340350" y="6429375"/>
          <p14:tracePt t="8031" x="5340350" y="6402388"/>
          <p14:tracePt t="8047" x="5340350" y="6394450"/>
          <p14:tracePt t="8059" x="5340350" y="6375400"/>
          <p14:tracePt t="8076" x="5340350" y="6367463"/>
          <p14:tracePt t="8093" x="5348288" y="6357938"/>
          <p14:tracePt t="8109" x="5348288" y="6348413"/>
          <p14:tracePt t="8126" x="5348288" y="6330950"/>
          <p14:tracePt t="8143" x="5330825" y="6323013"/>
          <p14:tracePt t="8159" x="5303838" y="6313488"/>
          <p14:tracePt t="8176" x="5303838" y="6303963"/>
          <p14:tracePt t="8193" x="5295900" y="6303963"/>
          <p14:tracePt t="9110" x="5276850" y="6296025"/>
          <p14:tracePt t="9139" x="5259388" y="6296025"/>
          <p14:tracePt t="9145" x="5214938" y="6296025"/>
          <p14:tracePt t="9160" x="5180013" y="6296025"/>
          <p14:tracePt t="9167" x="5133975" y="6296025"/>
          <p14:tracePt t="9181" x="5072063" y="6303963"/>
          <p14:tracePt t="9193" x="4938713" y="6323013"/>
          <p14:tracePt t="9209" x="4875213" y="6313488"/>
          <p14:tracePt t="9226" x="4776788" y="6313488"/>
          <p14:tracePt t="9243" x="4687888" y="6303963"/>
          <p14:tracePt t="9259" x="4633913" y="6303963"/>
          <p14:tracePt t="9276" x="4510088" y="6276975"/>
          <p14:tracePt t="9293" x="4411663" y="6276975"/>
          <p14:tracePt t="9309" x="4375150" y="6276975"/>
          <p14:tracePt t="9326" x="4303713" y="6276975"/>
          <p14:tracePt t="9343" x="4286250" y="6269038"/>
          <p14:tracePt t="9359" x="4241800" y="6269038"/>
          <p14:tracePt t="9376" x="4232275" y="6276975"/>
          <p14:tracePt t="9393" x="4224338" y="6276975"/>
          <p14:tracePt t="9409" x="4214813" y="6276975"/>
          <p14:tracePt t="9426" x="4205288" y="6276975"/>
          <p14:tracePt t="9426" x="4197350" y="6269038"/>
          <p14:tracePt t="9444" x="4187825" y="6269038"/>
          <p14:tracePt t="9471" x="4179888" y="6269038"/>
          <p14:tracePt t="9485" x="4170363" y="6269038"/>
          <p14:tracePt t="9498" x="4160838" y="6269038"/>
          <p14:tracePt t="9520" x="4152900" y="6269038"/>
          <p14:tracePt t="9542" x="4143375" y="6269038"/>
          <p14:tracePt t="9557" x="4133850" y="6269038"/>
          <p14:tracePt t="9579" x="4133850" y="6259513"/>
          <p14:tracePt t="9587" x="4125913" y="6259513"/>
          <p14:tracePt t="9608" x="4116388" y="6259513"/>
          <p14:tracePt t="9636" x="4108450" y="6259513"/>
          <p14:tracePt t="9643" x="4098925" y="6259513"/>
          <p14:tracePt t="9658" x="4089400" y="6259513"/>
          <p14:tracePt t="9666" x="4071938" y="6259513"/>
          <p14:tracePt t="9679" x="4037013" y="6251575"/>
          <p14:tracePt t="9693" x="3973513" y="6251575"/>
          <p14:tracePt t="9709" x="3946525" y="6242050"/>
          <p14:tracePt t="9726" x="3867150" y="6232525"/>
          <p14:tracePt t="9742" x="3813175" y="6232525"/>
          <p14:tracePt t="9758" x="3776663" y="6224588"/>
          <p14:tracePt t="9775" x="3724275" y="6224588"/>
          <p14:tracePt t="9792" x="3660775" y="6224588"/>
          <p14:tracePt t="9808" x="3616325" y="6205538"/>
          <p14:tracePt t="9825" x="3517900" y="6188075"/>
          <p14:tracePt t="9842" x="3429000" y="6170613"/>
          <p14:tracePt t="9858" x="3384550" y="6170613"/>
          <p14:tracePt t="9875" x="3348038" y="6170613"/>
          <p14:tracePt t="9892" x="3241675" y="6180138"/>
          <p14:tracePt t="9908" x="3224213" y="6180138"/>
          <p14:tracePt t="9925" x="3205163" y="6180138"/>
          <p14:tracePt t="9942" x="3170238" y="6180138"/>
          <p14:tracePt t="9958" x="3125788" y="6180138"/>
          <p14:tracePt t="9975" x="3108325" y="6180138"/>
          <p14:tracePt t="9992" x="3081338" y="61801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السابع       </a:t>
            </a:r>
            <a:r>
              <a:rPr lang="ar-SY" dirty="0"/>
              <a:t> </a:t>
            </a:r>
            <a:r>
              <a:rPr lang="ar-SA" dirty="0"/>
              <a:t> الدرس </a:t>
            </a:r>
            <a:r>
              <a:rPr lang="ar-SA" dirty="0" smtClean="0"/>
              <a:t>الثالث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عزيزي الطالب: الهدف التعليمي من هذا الدرس            </a:t>
            </a:r>
            <a:endParaRPr lang="ar-SA" dirty="0" smtClean="0"/>
          </a:p>
          <a:p>
            <a:r>
              <a:rPr lang="en-US" dirty="0"/>
              <a:t> </a:t>
            </a:r>
            <a:r>
              <a:rPr lang="ar-SA" dirty="0" smtClean="0">
                <a:solidFill>
                  <a:srgbClr val="00B050"/>
                </a:solidFill>
              </a:rPr>
              <a:t>             </a:t>
            </a:r>
            <a:r>
              <a:rPr lang="en-US" dirty="0" smtClean="0">
                <a:solidFill>
                  <a:srgbClr val="00B050"/>
                </a:solidFill>
              </a:rPr>
              <a:t>                                                    </a:t>
            </a:r>
            <a:endParaRPr lang="ar-SA" dirty="0"/>
          </a:p>
          <a:p>
            <a:r>
              <a:rPr lang="en-US" dirty="0" smtClean="0">
                <a:solidFill>
                  <a:srgbClr val="00B050"/>
                </a:solidFill>
              </a:rPr>
              <a:t>                     </a:t>
            </a:r>
            <a:r>
              <a:rPr lang="ar-SA" dirty="0" smtClean="0">
                <a:solidFill>
                  <a:srgbClr val="00B050"/>
                </a:solidFill>
              </a:rPr>
              <a:t>1.ان </a:t>
            </a:r>
            <a:r>
              <a:rPr lang="ar-SA" dirty="0">
                <a:solidFill>
                  <a:srgbClr val="00B050"/>
                </a:solidFill>
              </a:rPr>
              <a:t>يجري التلميذ عملية الجمع بين </a:t>
            </a:r>
            <a:r>
              <a:rPr lang="ar-SA" dirty="0" smtClean="0">
                <a:solidFill>
                  <a:srgbClr val="00B050"/>
                </a:solidFill>
              </a:rPr>
              <a:t>عددين</a:t>
            </a:r>
          </a:p>
          <a:p>
            <a:r>
              <a:rPr lang="ar-SA" dirty="0">
                <a:solidFill>
                  <a:srgbClr val="00B050"/>
                </a:solidFill>
              </a:rPr>
              <a:t>2.ان يذكر التلميذ ان كان هناك ضرورة للحمل ام </a:t>
            </a:r>
            <a:r>
              <a:rPr lang="ar-SA" dirty="0" smtClean="0">
                <a:solidFill>
                  <a:srgbClr val="00B050"/>
                </a:solidFill>
              </a:rPr>
              <a:t>لا       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6"/>
    </mc:Choice>
    <mc:Fallback>
      <p:transition spd="slow" advTm="15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592048" cy="1303361"/>
          </a:xfrm>
        </p:spPr>
        <p:txBody>
          <a:bodyPr>
            <a:normAutofit fontScale="90000"/>
          </a:bodyPr>
          <a:lstStyle/>
          <a:p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>كيف سنجد ناتج </a:t>
            </a:r>
            <a:r>
              <a:rPr lang="ar-SA" dirty="0" smtClean="0">
                <a:latin typeface="Pristina" panose="03060402040406080204" pitchFamily="66" charset="0"/>
                <a:cs typeface="Sakkal Majalla" panose="02000000000000000000" pitchFamily="2" charset="-78"/>
              </a:rPr>
              <a:t>الجمع    دعونا نتعاون 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>مع بعضنا</a:t>
            </a:r>
            <a:r>
              <a:rPr lang="ar-SA" dirty="0" smtClean="0">
                <a:latin typeface="Pristina" panose="03060402040406080204" pitchFamily="66" charset="0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/>
            </a:r>
            <a:b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</a:b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8926" y="1025310"/>
            <a:ext cx="8229600" cy="4525963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27+8=  </a:t>
            </a:r>
            <a:r>
              <a:rPr lang="ar-SA" dirty="0" smtClean="0">
                <a:solidFill>
                  <a:srgbClr val="FF0000"/>
                </a:solidFill>
              </a:rPr>
              <a:t>                       </a:t>
            </a:r>
            <a:endParaRPr lang="ar-SA" dirty="0">
              <a:solidFill>
                <a:srgbClr val="FF0000"/>
              </a:solidFill>
            </a:endParaRPr>
          </a:p>
          <a:p>
            <a:r>
              <a:rPr lang="en-US" dirty="0" smtClean="0"/>
              <a:t>                            </a:t>
            </a:r>
            <a:r>
              <a:rPr lang="ar-SA" dirty="0" smtClean="0"/>
              <a:t>الخطوة </a:t>
            </a:r>
            <a:r>
              <a:rPr lang="ar-SA" dirty="0" err="1" smtClean="0"/>
              <a:t>الأولى:اجمع</a:t>
            </a:r>
            <a:r>
              <a:rPr lang="ar-SA" dirty="0" smtClean="0"/>
              <a:t> </a:t>
            </a:r>
            <a:r>
              <a:rPr lang="ar-SA" dirty="0" err="1"/>
              <a:t>الواحدت</a:t>
            </a:r>
            <a:r>
              <a:rPr lang="ar-SA" dirty="0"/>
              <a:t> مع </a:t>
            </a:r>
            <a:r>
              <a:rPr lang="ar-SA" dirty="0" smtClean="0"/>
              <a:t>بعض</a:t>
            </a:r>
          </a:p>
          <a:p>
            <a:r>
              <a:rPr lang="en-US" dirty="0" smtClean="0"/>
              <a:t>                                                        </a:t>
            </a:r>
            <a:r>
              <a:rPr lang="ar-SA" dirty="0" smtClean="0"/>
              <a:t>7+8=15 واحدة </a:t>
            </a:r>
          </a:p>
          <a:p>
            <a:r>
              <a:rPr lang="en-US" dirty="0" smtClean="0"/>
              <a:t>                        </a:t>
            </a:r>
            <a:r>
              <a:rPr lang="ar-SA" dirty="0" smtClean="0">
                <a:solidFill>
                  <a:srgbClr val="92D050"/>
                </a:solidFill>
              </a:rPr>
              <a:t>                   </a:t>
            </a:r>
            <a:r>
              <a:rPr lang="en-US" dirty="0" smtClean="0">
                <a:solidFill>
                  <a:srgbClr val="92D050"/>
                </a:solidFill>
              </a:rPr>
              <a:t>    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58" y="3182614"/>
            <a:ext cx="1649185" cy="221754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05" y="3411940"/>
            <a:ext cx="1759625" cy="2139333"/>
          </a:xfrm>
          <a:prstGeom prst="rect">
            <a:avLst/>
          </a:prstGeom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06"/>
    </mc:Choice>
    <mc:Fallback>
      <p:transition spd="slow" advTm="3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592048" cy="1303361"/>
          </a:xfrm>
        </p:spPr>
        <p:txBody>
          <a:bodyPr>
            <a:normAutofit fontScale="90000"/>
          </a:bodyPr>
          <a:lstStyle/>
          <a:p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>كيف سنجد ناتج </a:t>
            </a:r>
            <a:r>
              <a:rPr lang="ar-SA" dirty="0" smtClean="0">
                <a:latin typeface="Pristina" panose="03060402040406080204" pitchFamily="66" charset="0"/>
                <a:cs typeface="Sakkal Majalla" panose="02000000000000000000" pitchFamily="2" charset="-78"/>
              </a:rPr>
              <a:t>الجمع    دعونا نتعاون 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>مع بعضنا</a:t>
            </a:r>
            <a:r>
              <a:rPr lang="ar-SA" dirty="0" smtClean="0">
                <a:latin typeface="Pristina" panose="03060402040406080204" pitchFamily="66" charset="0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/>
            </a:r>
            <a:b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</a:b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8926" y="1025310"/>
            <a:ext cx="8229600" cy="4525963"/>
          </a:xfrm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ar-SA" dirty="0" smtClean="0"/>
              <a:t>الخطوة الثانية:</a:t>
            </a:r>
          </a:p>
          <a:p>
            <a:r>
              <a:rPr lang="en-US" dirty="0" smtClean="0"/>
              <a:t>              </a:t>
            </a:r>
            <a:r>
              <a:rPr lang="ar-SA" dirty="0" smtClean="0"/>
              <a:t>اعيد </a:t>
            </a:r>
            <a:r>
              <a:rPr lang="ar-SA" dirty="0"/>
              <a:t>تسمية (15) =واحد عشرة +</a:t>
            </a:r>
            <a:r>
              <a:rPr lang="ar-SA" dirty="0" smtClean="0"/>
              <a:t>5واحدة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 smtClean="0">
                <a:solidFill>
                  <a:srgbClr val="92D050"/>
                </a:solidFill>
              </a:rPr>
              <a:t>                                        </a:t>
            </a:r>
            <a:r>
              <a:rPr lang="en-US" dirty="0" smtClean="0">
                <a:solidFill>
                  <a:srgbClr val="92D050"/>
                </a:solidFill>
              </a:rPr>
              <a:t>    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88" y="3854948"/>
            <a:ext cx="2209800" cy="22098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88" y="3832994"/>
            <a:ext cx="2263838" cy="2745228"/>
          </a:xfrm>
          <a:prstGeom prst="rect">
            <a:avLst/>
          </a:prstGeom>
        </p:spPr>
      </p:pic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97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07"/>
    </mc:Choice>
    <mc:Fallback>
      <p:transition spd="slow" advTm="1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سنجد ناتج الجمع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ar-SA" dirty="0" smtClean="0"/>
              <a:t>الخطوة الثالثة:               </a:t>
            </a:r>
          </a:p>
          <a:p>
            <a:pPr marL="0" indent="0">
              <a:buNone/>
            </a:pPr>
            <a:r>
              <a:rPr lang="ar-SA" dirty="0" smtClean="0"/>
              <a:t>(1)عشرة +(2)عشرة =3عشرة                            </a:t>
            </a:r>
          </a:p>
          <a:p>
            <a:pPr marL="0" indent="0">
              <a:buNone/>
            </a:pPr>
            <a:r>
              <a:rPr lang="ar-SA" dirty="0" smtClean="0"/>
              <a:t>اكتب (3)لتدل على 3عشرات                              </a:t>
            </a:r>
          </a:p>
          <a:p>
            <a:pPr marL="0" indent="0">
              <a:buNone/>
            </a:pPr>
            <a:r>
              <a:rPr lang="ar-SA" dirty="0" smtClean="0"/>
              <a:t>ناتج الجمع :35                                             </a:t>
            </a:r>
          </a:p>
          <a:p>
            <a:pPr marL="0" indent="0">
              <a:buNone/>
            </a:pPr>
            <a:r>
              <a:rPr lang="ar-SA" dirty="0" smtClean="0"/>
              <a:t> </a:t>
            </a:r>
            <a:endParaRPr lang="ar-AE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45" y="1417638"/>
            <a:ext cx="1819275" cy="18049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95" y="3122603"/>
            <a:ext cx="1838325" cy="2066925"/>
          </a:xfrm>
          <a:prstGeom prst="rect">
            <a:avLst/>
          </a:prstGeom>
        </p:spPr>
      </p:pic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55"/>
    </mc:Choice>
    <mc:Fallback>
      <p:transition spd="slow" advTm="2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855" x="3902075" y="5894388"/>
          <p14:tracePt t="17255" x="3973513" y="5848350"/>
          <p14:tracePt t="17269" x="4027488" y="5786438"/>
          <p14:tracePt t="17275" x="4089400" y="5741988"/>
          <p14:tracePt t="17290" x="4143375" y="5697538"/>
          <p14:tracePt t="17304" x="4205288" y="5653088"/>
          <p14:tracePt t="17321" x="4224338" y="5634038"/>
          <p14:tracePt t="17338" x="4251325" y="5616575"/>
          <p14:tracePt t="17354" x="4259263" y="5599113"/>
          <p14:tracePt t="17371" x="4276725" y="5599113"/>
          <p14:tracePt t="17388" x="4303713" y="5572125"/>
          <p14:tracePt t="17405" x="4330700" y="5527675"/>
          <p14:tracePt t="17421" x="4357688" y="5500688"/>
          <p14:tracePt t="17438" x="4419600" y="5438775"/>
          <p14:tracePt t="17455" x="4446588" y="5394325"/>
          <p14:tracePt t="17471" x="4518025" y="5286375"/>
          <p14:tracePt t="17488" x="4562475" y="5214938"/>
          <p14:tracePt t="17488" x="4625975" y="5133975"/>
          <p14:tracePt t="17505" x="4670425" y="5054600"/>
          <p14:tracePt t="17522" x="4803775" y="4919663"/>
          <p14:tracePt t="17538" x="5037138" y="4751388"/>
          <p14:tracePt t="17555" x="5205413" y="4616450"/>
          <p14:tracePt t="17571" x="5680075" y="4251325"/>
          <p14:tracePt t="17588" x="5965825" y="4027488"/>
          <p14:tracePt t="17605" x="6037263" y="3983038"/>
          <p14:tracePt t="17621" x="6108700" y="3848100"/>
          <p14:tracePt t="17638" x="6134100" y="3830638"/>
          <p14:tracePt t="17655" x="6170613" y="3795713"/>
          <p14:tracePt t="17671" x="6188075" y="3776663"/>
          <p14:tracePt t="17688" x="6269038" y="3687763"/>
          <p14:tracePt t="17705" x="6402388" y="3643313"/>
          <p14:tracePt t="17721" x="6438900" y="3616325"/>
          <p14:tracePt t="17738" x="6545263" y="3544888"/>
          <p14:tracePt t="17756" x="6562725" y="3517900"/>
          <p14:tracePt t="17771" x="6581775" y="3509963"/>
          <p14:tracePt t="17788" x="6616700" y="3473450"/>
          <p14:tracePt t="17805" x="6653213" y="3446463"/>
          <p14:tracePt t="17821" x="6715125" y="3367088"/>
          <p14:tracePt t="17838" x="6759575" y="3322638"/>
          <p14:tracePt t="17855" x="6804025" y="3295650"/>
          <p14:tracePt t="17871" x="6823075" y="3286125"/>
          <p14:tracePt t="17888" x="6831013" y="3286125"/>
          <p14:tracePt t="17904" x="6840538" y="3268663"/>
          <p14:tracePt t="17921" x="6848475" y="3268663"/>
          <p14:tracePt t="17950" x="6848475" y="3232150"/>
          <p14:tracePt t="17978" x="6848475" y="3197225"/>
          <p14:tracePt t="17986" x="6848475" y="3187700"/>
          <p14:tracePt t="17992" x="6848475" y="3197225"/>
          <p14:tracePt t="18085" x="6840538" y="3197225"/>
          <p14:tracePt t="18151" x="6831013" y="3197225"/>
          <p14:tracePt t="18172" x="6823075" y="3214688"/>
          <p14:tracePt t="18179" x="6804025" y="3214688"/>
          <p14:tracePt t="18188" x="6777038" y="3214688"/>
          <p14:tracePt t="18204" x="6732588" y="3251200"/>
          <p14:tracePt t="18222" x="6715125" y="3286125"/>
          <p14:tracePt t="18238" x="6688138" y="3322638"/>
          <p14:tracePt t="18255" x="6670675" y="3330575"/>
          <p14:tracePt t="18271" x="6661150" y="3330575"/>
          <p14:tracePt t="18288" x="6643688" y="3367088"/>
          <p14:tracePt t="18305" x="6634163" y="3375025"/>
          <p14:tracePt t="18321" x="6634163" y="3384550"/>
          <p14:tracePt t="18338" x="6626225" y="3384550"/>
          <p14:tracePt t="18355" x="6616700" y="3384550"/>
          <p14:tracePt t="18536" x="6608763" y="3384550"/>
          <p14:tracePt t="18602" x="6599238" y="3384550"/>
          <p14:tracePt t="18631" x="6589713" y="3384550"/>
          <p14:tracePt t="18651" x="6572250" y="3384550"/>
          <p14:tracePt t="18680" x="6562725" y="3384550"/>
          <p14:tracePt t="18701" x="6545263" y="3394075"/>
          <p14:tracePt t="18717" x="6527800" y="3394075"/>
          <p14:tracePt t="18725" x="6518275" y="3402013"/>
          <p14:tracePt t="18738" x="6510338" y="3411538"/>
          <p14:tracePt t="18754" x="6491288" y="3411538"/>
          <p14:tracePt t="18771" x="6483350" y="3411538"/>
          <p14:tracePt t="18788" x="6446838" y="3411538"/>
          <p14:tracePt t="18804" x="6438900" y="3402013"/>
          <p14:tracePt t="18821" x="6394450" y="3394075"/>
          <p14:tracePt t="18838" x="6375400" y="3394075"/>
          <p14:tracePt t="18854" x="6367463" y="3394075"/>
          <p14:tracePt t="18875" x="6357938" y="3394075"/>
          <p14:tracePt t="18888" x="6340475" y="3419475"/>
          <p14:tracePt t="18905" x="6330950" y="3419475"/>
          <p14:tracePt t="19004" x="6323013" y="3419475"/>
          <p14:tracePt t="19069" x="6323013" y="3429000"/>
          <p14:tracePt t="19153" x="6313488" y="3429000"/>
          <p14:tracePt t="19204" x="6313488" y="3438525"/>
          <p14:tracePt t="19305" x="6303963" y="34385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43+7= (49, 50, 51, 52)                               </a:t>
            </a:r>
          </a:p>
          <a:p>
            <a:r>
              <a:rPr lang="ar-SA" dirty="0" smtClean="0"/>
              <a:t>37+1=(31, 32, 38, 40)                                </a:t>
            </a:r>
          </a:p>
          <a:p>
            <a:r>
              <a:rPr lang="ar-SA" dirty="0" smtClean="0"/>
              <a:t>53+8= (70, 60,61 , 65)                               </a:t>
            </a:r>
          </a:p>
          <a:p>
            <a:r>
              <a:rPr lang="ar-SA" dirty="0" smtClean="0"/>
              <a:t>72+4= (75, 77, 76, 78)                               </a:t>
            </a: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4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67"/>
    </mc:Choice>
    <mc:Fallback>
      <p:transition spd="slow" advTm="1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15020" x="6286500" y="3375025"/>
          <p14:tracePt t="15691" x="6269038" y="3295650"/>
          <p14:tracePt t="15698" x="6259513" y="3197225"/>
          <p14:tracePt t="15713" x="6259513" y="3081338"/>
          <p14:tracePt t="15720" x="6276975" y="2928938"/>
          <p14:tracePt t="15735" x="6323013" y="2490788"/>
          <p14:tracePt t="15752" x="6340475" y="2347913"/>
          <p14:tracePt t="15769" x="6394450" y="2179638"/>
          <p14:tracePt t="15786" x="6402388" y="2160588"/>
          <p14:tracePt t="15802" x="6411913" y="2152650"/>
          <p14:tracePt t="15819" x="6411913" y="2143125"/>
          <p14:tracePt t="15841" x="6411913" y="2125663"/>
          <p14:tracePt t="15855" x="6384925" y="2160588"/>
          <p14:tracePt t="15884" x="6348413" y="2214563"/>
          <p14:tracePt t="15899" x="6303963" y="2286000"/>
          <p14:tracePt t="15907" x="6224588" y="2366963"/>
          <p14:tracePt t="15919" x="6134100" y="2446338"/>
          <p14:tracePt t="15936" x="5857875" y="2670175"/>
          <p14:tracePt t="15952" x="5384800" y="2911475"/>
          <p14:tracePt t="15969" x="5089525" y="3017838"/>
          <p14:tracePt t="15969" x="4795838" y="3108325"/>
          <p14:tracePt t="15987" x="4545013" y="3133725"/>
          <p14:tracePt t="16002" x="4313238" y="3160713"/>
          <p14:tracePt t="16019" x="3643313" y="3187700"/>
          <p14:tracePt t="16036" x="3517900" y="3187700"/>
          <p14:tracePt t="16052" x="3402013" y="3187700"/>
          <p14:tracePt t="16069" x="3143250" y="3232150"/>
          <p14:tracePt t="16086" x="2946400" y="3251200"/>
          <p14:tracePt t="16102" x="2867025" y="3259138"/>
          <p14:tracePt t="16119" x="2732088" y="3251200"/>
          <p14:tracePt t="16136" x="2697163" y="3259138"/>
          <p14:tracePt t="16152" x="2687638" y="3259138"/>
          <p14:tracePt t="16169" x="2687638" y="3268663"/>
          <p14:tracePt t="16186" x="2679700" y="3286125"/>
          <p14:tracePt t="16202" x="2670175" y="3303588"/>
          <p14:tracePt t="16219" x="2670175" y="3340100"/>
          <p14:tracePt t="16236" x="2679700" y="3357563"/>
          <p14:tracePt t="16252" x="2687638" y="3357563"/>
          <p14:tracePt t="16269" x="2724150" y="3367088"/>
          <p14:tracePt t="16286" x="2741613" y="3375025"/>
          <p14:tracePt t="16302" x="2803525" y="3357563"/>
          <p14:tracePt t="16319" x="2901950" y="3357563"/>
          <p14:tracePt t="16336" x="2990850" y="3367088"/>
          <p14:tracePt t="16352" x="3143250" y="3384550"/>
          <p14:tracePt t="16369" x="3295650" y="3384550"/>
          <p14:tracePt t="16386" x="3384550" y="3384550"/>
          <p14:tracePt t="16402" x="3527425" y="3394075"/>
          <p14:tracePt t="16419" x="3633788" y="3394075"/>
          <p14:tracePt t="16436" x="3670300" y="3394075"/>
          <p14:tracePt t="16452" x="3732213" y="33940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4"/>
    </mc:Choice>
    <mc:Fallback>
      <p:transition spd="slow" advTm="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3474" x="3562350" y="3259138"/>
          <p14:tracePt t="3491" x="3170238" y="2938463"/>
          <p14:tracePt t="3508" x="2347913" y="2170113"/>
          <p14:tracePt t="3524" x="1258888" y="1125538"/>
          <p14:tracePt t="3541" x="571500" y="58102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0.9|0.7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7|7.1|1.7|3.2|6.2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2.4|5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17.2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251</TotalTime>
  <Words>194</Words>
  <Application>Microsoft Office PowerPoint</Application>
  <PresentationFormat>عرض على الشاشة (3:4)‏</PresentationFormat>
  <Paragraphs>44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Arabic Typesetting</vt:lpstr>
      <vt:lpstr>Arial</vt:lpstr>
      <vt:lpstr>Calibri</vt:lpstr>
      <vt:lpstr>Pristina</vt:lpstr>
      <vt:lpstr>Sakkal Majalla</vt:lpstr>
      <vt:lpstr>Times New Roman</vt:lpstr>
      <vt:lpstr>school</vt:lpstr>
      <vt:lpstr>الدرس الثالث: اكتب عملية الجمع</vt:lpstr>
      <vt:lpstr>الفصل السابع         الدرس الثالث</vt:lpstr>
      <vt:lpstr>كيف سنجد ناتج الجمع    دعونا نتعاون مع بعضنا  </vt:lpstr>
      <vt:lpstr>كيف سنجد ناتج الجمع    دعونا نتعاون مع بعضنا  </vt:lpstr>
      <vt:lpstr>كيف سنجد ناتج الجمع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30</cp:revision>
  <dcterms:created xsi:type="dcterms:W3CDTF">2020-05-02T02:36:07Z</dcterms:created>
  <dcterms:modified xsi:type="dcterms:W3CDTF">2020-05-12T10:22:04Z</dcterms:modified>
</cp:coreProperties>
</file>