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69814"/>
    <a:srgbClr val="FFFF66"/>
    <a:srgbClr val="00D200"/>
    <a:srgbClr val="00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9759" y="4559694"/>
            <a:ext cx="3101967" cy="1420001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ar-SA" dirty="0"/>
              <a:t>الأعداد الزوجية والأعداد الفردية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18C0B94A-56D4-4207-8E57-08779EF1FADA}"/>
              </a:ext>
            </a:extLst>
          </p:cNvPr>
          <p:cNvSpPr/>
          <p:nvPr/>
        </p:nvSpPr>
        <p:spPr>
          <a:xfrm>
            <a:off x="986589" y="1263316"/>
            <a:ext cx="7038473" cy="3380873"/>
          </a:xfrm>
          <a:prstGeom prst="cloudCallou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هيا بنا نتعرف إلى العدد الزوجي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و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العدد الفردي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18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3651"/>
            <a:ext cx="8229600" cy="4552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 العدد الزوجي : هو عدد آحاده(                               )</a:t>
            </a:r>
          </a:p>
          <a:p>
            <a:pPr marL="0" indent="0" algn="r" rtl="1">
              <a:buNone/>
            </a:pPr>
            <a:r>
              <a:rPr lang="ar-SA" dirty="0"/>
              <a:t>  </a:t>
            </a:r>
          </a:p>
          <a:p>
            <a:pPr marL="0" indent="0" algn="r" rtl="1">
              <a:buNone/>
            </a:pPr>
            <a:r>
              <a:rPr lang="ar-SA" dirty="0"/>
              <a:t>    </a:t>
            </a:r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42A3B49-C2CA-42EC-A128-227584AC67E4}"/>
              </a:ext>
            </a:extLst>
          </p:cNvPr>
          <p:cNvSpPr txBox="1"/>
          <p:nvPr/>
        </p:nvSpPr>
        <p:spPr>
          <a:xfrm>
            <a:off x="6749716" y="631757"/>
            <a:ext cx="1636295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تعلمنا سابقاً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C0475FB-DCA5-4E11-8B27-F5C8616D8846}"/>
              </a:ext>
            </a:extLst>
          </p:cNvPr>
          <p:cNvSpPr txBox="1"/>
          <p:nvPr/>
        </p:nvSpPr>
        <p:spPr>
          <a:xfrm>
            <a:off x="4262410" y="1604429"/>
            <a:ext cx="3609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E41224A-10B0-4E85-985E-1ACB7965C164}"/>
              </a:ext>
            </a:extLst>
          </p:cNvPr>
          <p:cNvSpPr txBox="1"/>
          <p:nvPr/>
        </p:nvSpPr>
        <p:spPr>
          <a:xfrm>
            <a:off x="3850113" y="1650385"/>
            <a:ext cx="4812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أو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B72F284-2647-4A34-9A7D-86034A1B5444}"/>
              </a:ext>
            </a:extLst>
          </p:cNvPr>
          <p:cNvSpPr txBox="1"/>
          <p:nvPr/>
        </p:nvSpPr>
        <p:spPr>
          <a:xfrm rot="10800000" flipV="1">
            <a:off x="3501198" y="1644121"/>
            <a:ext cx="3489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69814"/>
                </a:solidFill>
              </a:rPr>
              <a:t>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58971AF-5B55-46F8-9CF0-490E7FF9BB6F}"/>
              </a:ext>
            </a:extLst>
          </p:cNvPr>
          <p:cNvSpPr txBox="1"/>
          <p:nvPr/>
        </p:nvSpPr>
        <p:spPr>
          <a:xfrm flipH="1">
            <a:off x="2865524" y="1650385"/>
            <a:ext cx="1223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1A84EB-6914-4122-9E3E-1DA44A57A448}"/>
              </a:ext>
            </a:extLst>
          </p:cNvPr>
          <p:cNvSpPr txBox="1"/>
          <p:nvPr/>
        </p:nvSpPr>
        <p:spPr>
          <a:xfrm>
            <a:off x="1989717" y="1681163"/>
            <a:ext cx="4812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2FC19DA-FD96-455D-ADED-9133F3B7C038}"/>
              </a:ext>
            </a:extLst>
          </p:cNvPr>
          <p:cNvSpPr txBox="1"/>
          <p:nvPr/>
        </p:nvSpPr>
        <p:spPr>
          <a:xfrm>
            <a:off x="1250753" y="1681163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1E0958A-89C9-47CE-8146-A4633C733E5A}"/>
              </a:ext>
            </a:extLst>
          </p:cNvPr>
          <p:cNvSpPr txBox="1"/>
          <p:nvPr/>
        </p:nvSpPr>
        <p:spPr>
          <a:xfrm>
            <a:off x="2373331" y="1674819"/>
            <a:ext cx="4812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أو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B0B656-710D-487C-A5D0-4FB36B6FC281}"/>
              </a:ext>
            </a:extLst>
          </p:cNvPr>
          <p:cNvSpPr txBox="1"/>
          <p:nvPr/>
        </p:nvSpPr>
        <p:spPr>
          <a:xfrm flipH="1">
            <a:off x="3031973" y="1621215"/>
            <a:ext cx="505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أو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232DB83-C2F5-4FD9-9856-AB81F9A8565B}"/>
              </a:ext>
            </a:extLst>
          </p:cNvPr>
          <p:cNvSpPr txBox="1"/>
          <p:nvPr/>
        </p:nvSpPr>
        <p:spPr>
          <a:xfrm flipH="1">
            <a:off x="1571119" y="1705676"/>
            <a:ext cx="505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أو</a:t>
            </a:r>
          </a:p>
        </p:txBody>
      </p:sp>
      <p:sp>
        <p:nvSpPr>
          <p:cNvPr id="14" name="فقاعة الكلام: مستطيلة 13">
            <a:extLst>
              <a:ext uri="{FF2B5EF4-FFF2-40B4-BE49-F238E27FC236}">
                <a16:creationId xmlns:a16="http://schemas.microsoft.com/office/drawing/2014/main" id="{12BC99D4-7EAA-48F2-BF3C-3685DE4903C6}"/>
              </a:ext>
            </a:extLst>
          </p:cNvPr>
          <p:cNvSpPr/>
          <p:nvPr/>
        </p:nvSpPr>
        <p:spPr>
          <a:xfrm>
            <a:off x="1320791" y="2623057"/>
            <a:ext cx="6247072" cy="1778332"/>
          </a:xfrm>
          <a:prstGeom prst="wedgeRectCallou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3600" dirty="0">
                <a:solidFill>
                  <a:schemeClr val="tx1"/>
                </a:solidFill>
              </a:rPr>
              <a:t> وأي مجموعة عدد عناصرها زوجي </a:t>
            </a: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  يمكن تقسيمها إلى مجموعتين متساويتين</a:t>
            </a: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  (دون باقي) أي الباقي (</a:t>
            </a:r>
            <a:r>
              <a:rPr lang="ar-SA" sz="3600" dirty="0">
                <a:solidFill>
                  <a:srgbClr val="FF0000"/>
                </a:solidFill>
              </a:rPr>
              <a:t>0</a:t>
            </a:r>
            <a:r>
              <a:rPr lang="ar-SA" sz="3600" dirty="0">
                <a:solidFill>
                  <a:schemeClr val="tx1"/>
                </a:solidFill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250"/>
                            </p:stCondLst>
                            <p:childTnLst>
                              <p:par>
                                <p:cTn id="1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56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sz="3200" dirty="0"/>
              <a:t>    العدد الفردي :هو عدد آحاده (                                )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1937"/>
            <a:ext cx="8229600" cy="38642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C75ABAB-3C50-45B1-8DBA-0BEE0A7E5F16}"/>
              </a:ext>
            </a:extLst>
          </p:cNvPr>
          <p:cNvSpPr txBox="1"/>
          <p:nvPr/>
        </p:nvSpPr>
        <p:spPr>
          <a:xfrm flipH="1">
            <a:off x="2282063" y="1359605"/>
            <a:ext cx="505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أو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4BF66C2-752B-4D3E-A1BD-1304AC68A40A}"/>
              </a:ext>
            </a:extLst>
          </p:cNvPr>
          <p:cNvSpPr txBox="1"/>
          <p:nvPr/>
        </p:nvSpPr>
        <p:spPr>
          <a:xfrm flipH="1">
            <a:off x="3052028" y="1359605"/>
            <a:ext cx="505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أو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7BB2615-939E-4578-9928-C6E42857F362}"/>
              </a:ext>
            </a:extLst>
          </p:cNvPr>
          <p:cNvSpPr txBox="1"/>
          <p:nvPr/>
        </p:nvSpPr>
        <p:spPr>
          <a:xfrm flipH="1">
            <a:off x="1605350" y="1359605"/>
            <a:ext cx="505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أو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028041D-CDA0-4B37-9775-9540D0DBC1F2}"/>
              </a:ext>
            </a:extLst>
          </p:cNvPr>
          <p:cNvSpPr txBox="1"/>
          <p:nvPr/>
        </p:nvSpPr>
        <p:spPr>
          <a:xfrm flipH="1">
            <a:off x="3785960" y="1359605"/>
            <a:ext cx="505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أو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36B548-8398-4A19-9008-E953011DF5B5}"/>
              </a:ext>
            </a:extLst>
          </p:cNvPr>
          <p:cNvSpPr txBox="1"/>
          <p:nvPr/>
        </p:nvSpPr>
        <p:spPr>
          <a:xfrm>
            <a:off x="4185075" y="1359605"/>
            <a:ext cx="3007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BBE92BC-69AF-46E0-BC8C-41753281384E}"/>
              </a:ext>
            </a:extLst>
          </p:cNvPr>
          <p:cNvSpPr txBox="1"/>
          <p:nvPr/>
        </p:nvSpPr>
        <p:spPr>
          <a:xfrm>
            <a:off x="3551169" y="1359605"/>
            <a:ext cx="2708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6D4BC5A-BBCA-44A8-BFE9-A28BDEE7DFA7}"/>
              </a:ext>
            </a:extLst>
          </p:cNvPr>
          <p:cNvSpPr txBox="1"/>
          <p:nvPr/>
        </p:nvSpPr>
        <p:spPr>
          <a:xfrm>
            <a:off x="2781340" y="1359605"/>
            <a:ext cx="3127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E7D92EC-091F-4B25-9B8A-5FD816A8FA48}"/>
              </a:ext>
            </a:extLst>
          </p:cNvPr>
          <p:cNvSpPr txBox="1"/>
          <p:nvPr/>
        </p:nvSpPr>
        <p:spPr>
          <a:xfrm>
            <a:off x="2089510" y="1408422"/>
            <a:ext cx="3851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FF"/>
                </a:solidFill>
              </a:rPr>
              <a:t>7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7D96AE4-A9E7-42A1-B219-35CCFA23EF8F}"/>
              </a:ext>
            </a:extLst>
          </p:cNvPr>
          <p:cNvSpPr txBox="1"/>
          <p:nvPr/>
        </p:nvSpPr>
        <p:spPr>
          <a:xfrm>
            <a:off x="1229305" y="1408423"/>
            <a:ext cx="3851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13" name="فقاعة الكلام: بيضاوية 12">
            <a:extLst>
              <a:ext uri="{FF2B5EF4-FFF2-40B4-BE49-F238E27FC236}">
                <a16:creationId xmlns:a16="http://schemas.microsoft.com/office/drawing/2014/main" id="{71A5BB7B-055F-41C0-9102-3AC2BFDDEB40}"/>
              </a:ext>
            </a:extLst>
          </p:cNvPr>
          <p:cNvSpPr/>
          <p:nvPr/>
        </p:nvSpPr>
        <p:spPr>
          <a:xfrm>
            <a:off x="718862" y="2282683"/>
            <a:ext cx="6639517" cy="2105526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وأي مجموعة عدد عناصرها فردي عند تقسيمها إلى مجموعتين متساويتين يبقى (</a:t>
            </a:r>
            <a:r>
              <a:rPr lang="ar-SA" sz="3200" dirty="0">
                <a:solidFill>
                  <a:srgbClr val="FF0000"/>
                </a:solidFill>
              </a:rPr>
              <a:t>1</a:t>
            </a:r>
            <a:r>
              <a:rPr lang="ar-SA" sz="32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تمرير: أفقي 4">
            <a:extLst>
              <a:ext uri="{FF2B5EF4-FFF2-40B4-BE49-F238E27FC236}">
                <a16:creationId xmlns:a16="http://schemas.microsoft.com/office/drawing/2014/main" id="{B78FD471-87BC-4EEC-A7ED-797B728CCC88}"/>
              </a:ext>
            </a:extLst>
          </p:cNvPr>
          <p:cNvSpPr/>
          <p:nvPr/>
        </p:nvSpPr>
        <p:spPr>
          <a:xfrm>
            <a:off x="655721" y="846138"/>
            <a:ext cx="7832557" cy="2755231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تعلم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</a:rPr>
              <a:t>لمعرفة العدد إن كان زوجياً أو فردياً قسم العدد على </a:t>
            </a:r>
            <a:r>
              <a:rPr lang="ar-SA" sz="2800" dirty="0">
                <a:solidFill>
                  <a:srgbClr val="0070C0"/>
                </a:solidFill>
              </a:rPr>
              <a:t>2</a:t>
            </a:r>
            <a:r>
              <a:rPr lang="ar-SA" sz="2800" dirty="0">
                <a:solidFill>
                  <a:srgbClr val="069814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فإذا كان باقي القسمة </a:t>
            </a:r>
            <a:r>
              <a:rPr lang="ar-SA" sz="2800" dirty="0">
                <a:solidFill>
                  <a:srgbClr val="FF0000"/>
                </a:solidFill>
              </a:rPr>
              <a:t>0</a:t>
            </a:r>
            <a:r>
              <a:rPr lang="ar-SA" sz="2800" dirty="0">
                <a:solidFill>
                  <a:schemeClr val="tx1"/>
                </a:solidFill>
              </a:rPr>
              <a:t> يكون عدداً زوجيا وإذا كان باقي القسمة </a:t>
            </a:r>
            <a:r>
              <a:rPr lang="ar-SA" sz="2800" dirty="0">
                <a:solidFill>
                  <a:srgbClr val="FF00FF"/>
                </a:solidFill>
              </a:rPr>
              <a:t>1</a:t>
            </a:r>
            <a:r>
              <a:rPr lang="ar-SA" sz="2800" dirty="0">
                <a:solidFill>
                  <a:schemeClr val="tx1"/>
                </a:solidFill>
              </a:rPr>
              <a:t> كان فرديا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F4B7E93-2CA2-4652-B28B-DD828BD9496D}"/>
              </a:ext>
            </a:extLst>
          </p:cNvPr>
          <p:cNvSpPr txBox="1"/>
          <p:nvPr/>
        </p:nvSpPr>
        <p:spPr>
          <a:xfrm>
            <a:off x="4920914" y="1015425"/>
            <a:ext cx="351322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/>
              <a:t>العدد 36 هو عدد زوجي.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160A179-53EA-4942-9C17-136D5416E994}"/>
              </a:ext>
            </a:extLst>
          </p:cNvPr>
          <p:cNvSpPr txBox="1"/>
          <p:nvPr/>
        </p:nvSpPr>
        <p:spPr>
          <a:xfrm>
            <a:off x="3507204" y="4367462"/>
            <a:ext cx="282742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/>
              <a:t>لأن باقي القسمة (0)</a:t>
            </a:r>
          </a:p>
        </p:txBody>
      </p:sp>
      <p:cxnSp>
        <p:nvCxnSpPr>
          <p:cNvPr id="6" name="موصل: على شكل مرفق 5">
            <a:extLst>
              <a:ext uri="{FF2B5EF4-FFF2-40B4-BE49-F238E27FC236}">
                <a16:creationId xmlns:a16="http://schemas.microsoft.com/office/drawing/2014/main" id="{C642E48C-ACF2-4F30-B622-0E1AD089F2E8}"/>
              </a:ext>
            </a:extLst>
          </p:cNvPr>
          <p:cNvCxnSpPr/>
          <p:nvPr/>
        </p:nvCxnSpPr>
        <p:spPr>
          <a:xfrm rot="10800000" flipV="1">
            <a:off x="1058780" y="1463404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9C03E4E4-6E03-412B-9BA9-64EA4B99AD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3137" y="19125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32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5648C65-918A-4B06-8B7D-3F9CF037A37F}"/>
              </a:ext>
            </a:extLst>
          </p:cNvPr>
          <p:cNvSpPr txBox="1"/>
          <p:nvPr/>
        </p:nvSpPr>
        <p:spPr>
          <a:xfrm>
            <a:off x="1988225" y="2017432"/>
            <a:ext cx="10226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  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9507967-A4C2-4FBE-9892-C1ECAD81634A}"/>
              </a:ext>
            </a:extLst>
          </p:cNvPr>
          <p:cNvSpPr txBox="1"/>
          <p:nvPr/>
        </p:nvSpPr>
        <p:spPr>
          <a:xfrm>
            <a:off x="1341524" y="1492241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5DA351A8-4E5E-4C1A-966A-9FAE377F06C6}"/>
              </a:ext>
            </a:extLst>
          </p:cNvPr>
          <p:cNvCxnSpPr/>
          <p:nvPr/>
        </p:nvCxnSpPr>
        <p:spPr>
          <a:xfrm>
            <a:off x="2042365" y="2606131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1134D3F-5A21-4085-9855-B54B0A68CD36}"/>
              </a:ext>
            </a:extLst>
          </p:cNvPr>
          <p:cNvCxnSpPr/>
          <p:nvPr/>
        </p:nvCxnSpPr>
        <p:spPr>
          <a:xfrm>
            <a:off x="2054398" y="3641556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9C3592A-C252-4D68-80D7-2C05B5A3CC7F}"/>
              </a:ext>
            </a:extLst>
          </p:cNvPr>
          <p:cNvSpPr txBox="1"/>
          <p:nvPr/>
        </p:nvSpPr>
        <p:spPr>
          <a:xfrm>
            <a:off x="2075449" y="1512237"/>
            <a:ext cx="733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36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0891213-050B-4E00-A73B-A732E7C84D3A}"/>
              </a:ext>
            </a:extLst>
          </p:cNvPr>
          <p:cNvSpPr txBox="1"/>
          <p:nvPr/>
        </p:nvSpPr>
        <p:spPr>
          <a:xfrm>
            <a:off x="2054398" y="2602207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09768E7-9DC4-4015-A359-E4F3EA4DA71D}"/>
              </a:ext>
            </a:extLst>
          </p:cNvPr>
          <p:cNvSpPr txBox="1"/>
          <p:nvPr/>
        </p:nvSpPr>
        <p:spPr>
          <a:xfrm>
            <a:off x="2364207" y="2587681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6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A23F1BF-64EC-461B-BEE7-A55093EC1C24}"/>
              </a:ext>
            </a:extLst>
          </p:cNvPr>
          <p:cNvSpPr txBox="1"/>
          <p:nvPr/>
        </p:nvSpPr>
        <p:spPr>
          <a:xfrm>
            <a:off x="2009276" y="938213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1D37E94-5E59-4E93-B026-C6E75D9E88CA}"/>
              </a:ext>
            </a:extLst>
          </p:cNvPr>
          <p:cNvSpPr txBox="1"/>
          <p:nvPr/>
        </p:nvSpPr>
        <p:spPr>
          <a:xfrm>
            <a:off x="2292018" y="961002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8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43F01B1-85AA-4992-821E-0AE6BCD61EDE}"/>
              </a:ext>
            </a:extLst>
          </p:cNvPr>
          <p:cNvSpPr txBox="1"/>
          <p:nvPr/>
        </p:nvSpPr>
        <p:spPr>
          <a:xfrm>
            <a:off x="2111544" y="3083494"/>
            <a:ext cx="11069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 16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38EBC6D-BEE0-4426-BA7A-32F2BC25BA43}"/>
              </a:ext>
            </a:extLst>
          </p:cNvPr>
          <p:cNvSpPr txBox="1"/>
          <p:nvPr/>
        </p:nvSpPr>
        <p:spPr>
          <a:xfrm>
            <a:off x="2102527" y="3677651"/>
            <a:ext cx="7730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0 0</a:t>
            </a:r>
          </a:p>
        </p:txBody>
      </p: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CCF84EC1-B33A-41EC-A590-40B060C9B873}"/>
              </a:ext>
            </a:extLst>
          </p:cNvPr>
          <p:cNvCxnSpPr/>
          <p:nvPr/>
        </p:nvCxnSpPr>
        <p:spPr>
          <a:xfrm>
            <a:off x="2556395" y="2097012"/>
            <a:ext cx="0" cy="340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7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75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25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2" grpId="0"/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56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3A0E283-A755-418F-AAB9-091EA55F03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88562" y="1150029"/>
            <a:ext cx="371775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>
              <a:buNone/>
            </a:pPr>
            <a:r>
              <a:rPr lang="ar-SA" sz="3200" dirty="0"/>
              <a:t>العدد 243 هو عدد فردي.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284AAEC-2679-4588-827D-0806DCE45627}"/>
              </a:ext>
            </a:extLst>
          </p:cNvPr>
          <p:cNvSpPr txBox="1"/>
          <p:nvPr/>
        </p:nvSpPr>
        <p:spPr>
          <a:xfrm>
            <a:off x="3507204" y="4673026"/>
            <a:ext cx="282742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/>
              <a:t>لأن باقي القسمة (1)</a:t>
            </a:r>
          </a:p>
        </p:txBody>
      </p:sp>
      <p:cxnSp>
        <p:nvCxnSpPr>
          <p:cNvPr id="6" name="موصل: على شكل مرفق 5">
            <a:extLst>
              <a:ext uri="{FF2B5EF4-FFF2-40B4-BE49-F238E27FC236}">
                <a16:creationId xmlns:a16="http://schemas.microsoft.com/office/drawing/2014/main" id="{629DCA42-0C39-485B-8A49-7B8651EE44DD}"/>
              </a:ext>
            </a:extLst>
          </p:cNvPr>
          <p:cNvCxnSpPr/>
          <p:nvPr/>
        </p:nvCxnSpPr>
        <p:spPr>
          <a:xfrm rot="10800000" flipV="1">
            <a:off x="992643" y="1499058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7ECE8FE-68BF-455C-9067-674747527747}"/>
              </a:ext>
            </a:extLst>
          </p:cNvPr>
          <p:cNvSpPr txBox="1"/>
          <p:nvPr/>
        </p:nvSpPr>
        <p:spPr>
          <a:xfrm>
            <a:off x="2411862" y="3729077"/>
            <a:ext cx="7610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0A8C2FB-9EE6-4D89-B3DA-BB91E288BAA3}"/>
              </a:ext>
            </a:extLst>
          </p:cNvPr>
          <p:cNvSpPr txBox="1"/>
          <p:nvPr/>
        </p:nvSpPr>
        <p:spPr>
          <a:xfrm>
            <a:off x="1924613" y="2038404"/>
            <a:ext cx="9144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  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C3A0FAF-9545-4E10-A66F-334E38B343DD}"/>
              </a:ext>
            </a:extLst>
          </p:cNvPr>
          <p:cNvSpPr txBox="1"/>
          <p:nvPr/>
        </p:nvSpPr>
        <p:spPr>
          <a:xfrm>
            <a:off x="1565497" y="1513475"/>
            <a:ext cx="2616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28454B-912A-43D9-9761-6E648C7E0881}"/>
              </a:ext>
            </a:extLst>
          </p:cNvPr>
          <p:cNvSpPr txBox="1"/>
          <p:nvPr/>
        </p:nvSpPr>
        <p:spPr>
          <a:xfrm>
            <a:off x="2087463" y="1017920"/>
            <a:ext cx="3054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7A060701-7AF0-431A-8D28-140E40021DA1}"/>
              </a:ext>
            </a:extLst>
          </p:cNvPr>
          <p:cNvCxnSpPr/>
          <p:nvPr/>
        </p:nvCxnSpPr>
        <p:spPr>
          <a:xfrm>
            <a:off x="1858158" y="2615071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826D9582-C905-438B-8DAA-3127A720DACB}"/>
              </a:ext>
            </a:extLst>
          </p:cNvPr>
          <p:cNvCxnSpPr/>
          <p:nvPr/>
        </p:nvCxnSpPr>
        <p:spPr>
          <a:xfrm>
            <a:off x="1843536" y="3429000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B578738-A35B-4537-8EEF-B7EA005BB1C4}"/>
              </a:ext>
            </a:extLst>
          </p:cNvPr>
          <p:cNvSpPr txBox="1"/>
          <p:nvPr/>
        </p:nvSpPr>
        <p:spPr>
          <a:xfrm>
            <a:off x="1924833" y="1566961"/>
            <a:ext cx="9740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243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AB05C2F-AC0D-4AA3-AC52-A3C2B791E1A9}"/>
              </a:ext>
            </a:extLst>
          </p:cNvPr>
          <p:cNvSpPr txBox="1"/>
          <p:nvPr/>
        </p:nvSpPr>
        <p:spPr>
          <a:xfrm>
            <a:off x="1824233" y="1017921"/>
            <a:ext cx="2616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935FD79-F9BF-4A3D-BB1A-CA95E253EF8A}"/>
              </a:ext>
            </a:extLst>
          </p:cNvPr>
          <p:cNvSpPr txBox="1"/>
          <p:nvPr/>
        </p:nvSpPr>
        <p:spPr>
          <a:xfrm>
            <a:off x="2195461" y="2523475"/>
            <a:ext cx="3368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4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4A98781-B5AF-4CAD-9F35-79F26D2EF899}"/>
              </a:ext>
            </a:extLst>
          </p:cNvPr>
          <p:cNvSpPr txBox="1"/>
          <p:nvPr/>
        </p:nvSpPr>
        <p:spPr>
          <a:xfrm>
            <a:off x="1960564" y="2469344"/>
            <a:ext cx="3368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0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0F55ADB-F05A-49A4-A75E-3EBB19137C87}"/>
              </a:ext>
            </a:extLst>
          </p:cNvPr>
          <p:cNvSpPr txBox="1"/>
          <p:nvPr/>
        </p:nvSpPr>
        <p:spPr>
          <a:xfrm flipH="1">
            <a:off x="2225549" y="2919317"/>
            <a:ext cx="7610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 </a:t>
            </a:r>
            <a:r>
              <a:rPr lang="ar-SA" sz="3200" dirty="0"/>
              <a:t> 4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7A5B2A8-0957-4D39-AE7A-5EA429D9B691}"/>
              </a:ext>
            </a:extLst>
          </p:cNvPr>
          <p:cNvSpPr txBox="1"/>
          <p:nvPr/>
        </p:nvSpPr>
        <p:spPr>
          <a:xfrm>
            <a:off x="2201175" y="3264133"/>
            <a:ext cx="239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0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C06AF50-2BAE-444C-9375-CC81A2F43528}"/>
              </a:ext>
            </a:extLst>
          </p:cNvPr>
          <p:cNvSpPr txBox="1"/>
          <p:nvPr/>
        </p:nvSpPr>
        <p:spPr>
          <a:xfrm>
            <a:off x="1966233" y="3264133"/>
            <a:ext cx="2393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0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CB1EFC8-69A4-4C56-B45B-58E1F52916A1}"/>
              </a:ext>
            </a:extLst>
          </p:cNvPr>
          <p:cNvSpPr txBox="1"/>
          <p:nvPr/>
        </p:nvSpPr>
        <p:spPr>
          <a:xfrm>
            <a:off x="2329680" y="1022689"/>
            <a:ext cx="3054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F2A0384-AAC8-4B9D-B44A-EFEE04E52137}"/>
              </a:ext>
            </a:extLst>
          </p:cNvPr>
          <p:cNvSpPr txBox="1"/>
          <p:nvPr/>
        </p:nvSpPr>
        <p:spPr>
          <a:xfrm>
            <a:off x="2456450" y="3359164"/>
            <a:ext cx="2835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534F87D9-FA85-4C22-A765-AB4062E2920A}"/>
              </a:ext>
            </a:extLst>
          </p:cNvPr>
          <p:cNvCxnSpPr>
            <a:cxnSpLocks/>
          </p:cNvCxnSpPr>
          <p:nvPr/>
        </p:nvCxnSpPr>
        <p:spPr>
          <a:xfrm>
            <a:off x="1824233" y="4229839"/>
            <a:ext cx="1060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3CE47F7-768D-4CE6-908E-3855855E3CC4}"/>
              </a:ext>
            </a:extLst>
          </p:cNvPr>
          <p:cNvSpPr txBox="1"/>
          <p:nvPr/>
        </p:nvSpPr>
        <p:spPr>
          <a:xfrm>
            <a:off x="2482080" y="4183462"/>
            <a:ext cx="3054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68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250"/>
                            </p:stCondLst>
                            <p:childTnLst>
                              <p:par>
                                <p:cTn id="153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/>
              <a:t> آمل أن </a:t>
            </a:r>
            <a:r>
              <a:rPr lang="ar-SA" dirty="0" err="1"/>
              <a:t>تكونو</a:t>
            </a:r>
            <a:r>
              <a:rPr lang="ar-SA" dirty="0"/>
              <a:t> قد استفدتم من هذا الدرس يا طلابي الأعزاء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   ولا ننسى ان ننفذ الواجب المنزلي بمساعدة الأهل</a:t>
            </a:r>
          </a:p>
          <a:p>
            <a:endParaRPr lang="en-US" dirty="0"/>
          </a:p>
        </p:txBody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D2E20BBB-7CF4-4240-83AC-E98643C2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455111"/>
            <a:ext cx="4114800" cy="1143000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5DC51CCB-CC48-4AD1-BFE1-72F4089B6AE0}"/>
              </a:ext>
            </a:extLst>
          </p:cNvPr>
          <p:cNvSpPr/>
          <p:nvPr/>
        </p:nvSpPr>
        <p:spPr>
          <a:xfrm>
            <a:off x="2060447" y="3663696"/>
            <a:ext cx="5023104" cy="1207008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               ودمتم في أمان الله </a:t>
            </a:r>
          </a:p>
        </p:txBody>
      </p:sp>
    </p:spTree>
    <p:extLst>
      <p:ext uri="{BB962C8B-B14F-4D97-AF65-F5344CB8AC3E}">
        <p14:creationId xmlns:p14="http://schemas.microsoft.com/office/powerpoint/2010/main" val="33070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78383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201</TotalTime>
  <Words>202</Words>
  <Application>Microsoft Office PowerPoint</Application>
  <PresentationFormat>عرض على الشاشة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الأعداد الزوجية والأعداد الفردية</vt:lpstr>
      <vt:lpstr>عرض تقديمي في PowerPoint</vt:lpstr>
      <vt:lpstr>عرض تقديمي في PowerPoint</vt:lpstr>
      <vt:lpstr>    العدد الفردي :هو عدد آحاده (                                )   </vt:lpstr>
      <vt:lpstr>عرض تقديمي في PowerPoint</vt:lpstr>
      <vt:lpstr>عرض تقديمي في PowerPoint</vt:lpstr>
      <vt:lpstr>عرض تقديمي في PowerPoint</vt:lpstr>
      <vt:lpstr>وفي الختام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20</cp:revision>
  <dcterms:created xsi:type="dcterms:W3CDTF">2020-05-02T02:36:07Z</dcterms:created>
  <dcterms:modified xsi:type="dcterms:W3CDTF">2020-05-26T11:29:06Z</dcterms:modified>
</cp:coreProperties>
</file>