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65" r:id="rId5"/>
    <p:sldId id="269" r:id="rId6"/>
    <p:sldId id="270" r:id="rId7"/>
    <p:sldId id="271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61063" y="4926843"/>
            <a:ext cx="375791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الثاني</a:t>
            </a:r>
          </a:p>
          <a:p>
            <a:pPr algn="ctr" rtl="1"/>
            <a:r>
              <a:rPr lang="ar-SA" sz="3200" dirty="0" smtClean="0"/>
              <a:t>الجمع والضرب</a:t>
            </a:r>
            <a:endParaRPr lang="ar-AE" sz="3200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93"/>
    </mc:Choice>
    <mc:Fallback>
      <p:transition spd="slow" advTm="14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                                           </a:t>
            </a:r>
            <a:r>
              <a:rPr lang="ar-SA" sz="2400" dirty="0" smtClean="0"/>
              <a:t>عزيزي التلميذ :يتوقع منك في نهاية الدرس ان :</a:t>
            </a:r>
          </a:p>
          <a:p>
            <a:pPr marL="0" indent="0" algn="r" rtl="1">
              <a:buNone/>
            </a:pPr>
            <a:r>
              <a:rPr lang="ar-AE" sz="2400" dirty="0" smtClean="0"/>
              <a:t>1</a:t>
            </a:r>
            <a:r>
              <a:rPr lang="ar-AE" sz="2400" dirty="0" smtClean="0">
                <a:solidFill>
                  <a:srgbClr val="FF0000"/>
                </a:solidFill>
              </a:rPr>
              <a:t>.ان تعرف مفهوم الضرب</a:t>
            </a:r>
          </a:p>
          <a:p>
            <a:pPr marL="0" indent="0" algn="r" rtl="1">
              <a:buNone/>
            </a:pPr>
            <a:endParaRPr lang="ar-AE" sz="2400" dirty="0"/>
          </a:p>
          <a:p>
            <a:pPr marL="0" indent="0" algn="r" rtl="1">
              <a:buNone/>
            </a:pPr>
            <a:r>
              <a:rPr lang="ar-AE" sz="2400" dirty="0" smtClean="0"/>
              <a:t>2.</a:t>
            </a:r>
            <a:r>
              <a:rPr lang="ar-AE" sz="2400" dirty="0" smtClean="0">
                <a:solidFill>
                  <a:srgbClr val="00B050"/>
                </a:solidFill>
              </a:rPr>
              <a:t>ان تكون تربط الضرب بالجمع</a:t>
            </a:r>
            <a:endParaRPr lang="ar-SA" sz="2400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SA" sz="2400" dirty="0" smtClean="0"/>
              <a:t>                                                    </a:t>
            </a:r>
          </a:p>
          <a:p>
            <a:r>
              <a:rPr lang="ar-SA" sz="2400" dirty="0" smtClean="0"/>
              <a:t>                                                                                                  </a:t>
            </a:r>
            <a:r>
              <a:rPr lang="en-US" sz="2400" dirty="0" smtClean="0"/>
              <a:t>     </a:t>
            </a:r>
            <a:r>
              <a:rPr lang="ar-SA" sz="2400" dirty="0" smtClean="0"/>
              <a:t>  </a:t>
            </a:r>
            <a:r>
              <a:rPr lang="ar-SA" dirty="0" smtClean="0"/>
              <a:t>     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54864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الجمع والضرب</a:t>
            </a:r>
            <a:endParaRPr lang="ar-AE" sz="3200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8"/>
    </mc:Choice>
    <mc:Fallback>
      <p:transition spd="slow" advTm="4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3812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الجمع والضرب</a:t>
            </a:r>
            <a:endParaRPr lang="ar-AE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63881" y="1947299"/>
            <a:ext cx="767527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اجمع اعدادا متساوية لأعبر عن المجموعات</a:t>
            </a:r>
          </a:p>
          <a:p>
            <a:pPr algn="r"/>
            <a:endParaRPr lang="ar-SA" sz="3200" dirty="0" smtClean="0"/>
          </a:p>
        </p:txBody>
      </p:sp>
      <p:sp>
        <p:nvSpPr>
          <p:cNvPr id="3" name="نجمة ذات 5 نقاط 2"/>
          <p:cNvSpPr/>
          <p:nvPr/>
        </p:nvSpPr>
        <p:spPr>
          <a:xfrm rot="19445996" flipH="1" flipV="1">
            <a:off x="5689833" y="4570362"/>
            <a:ext cx="794269" cy="868774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نجمة ذات 5 نقاط 6"/>
          <p:cNvSpPr/>
          <p:nvPr/>
        </p:nvSpPr>
        <p:spPr>
          <a:xfrm rot="19445996" flipH="1" flipV="1">
            <a:off x="5582151" y="2661505"/>
            <a:ext cx="794269" cy="8687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نجمة ذات 5 نقاط 7"/>
          <p:cNvSpPr/>
          <p:nvPr/>
        </p:nvSpPr>
        <p:spPr>
          <a:xfrm rot="19445996" flipH="1" flipV="1">
            <a:off x="3614273" y="2590130"/>
            <a:ext cx="794269" cy="8687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نجمة ذات 5 نقاط 9"/>
          <p:cNvSpPr/>
          <p:nvPr/>
        </p:nvSpPr>
        <p:spPr>
          <a:xfrm rot="19445996" flipH="1" flipV="1">
            <a:off x="4621568" y="2614989"/>
            <a:ext cx="794269" cy="86877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نجمة ذات 5 نقاط 10"/>
          <p:cNvSpPr/>
          <p:nvPr/>
        </p:nvSpPr>
        <p:spPr>
          <a:xfrm rot="19445996" flipH="1" flipV="1">
            <a:off x="4727874" y="4563271"/>
            <a:ext cx="794269" cy="868774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نجمة ذات 5 نقاط 11"/>
          <p:cNvSpPr/>
          <p:nvPr/>
        </p:nvSpPr>
        <p:spPr>
          <a:xfrm rot="19445996" flipH="1" flipV="1">
            <a:off x="3614274" y="4556181"/>
            <a:ext cx="794269" cy="868774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نجمة ذات 5 نقاط 12"/>
          <p:cNvSpPr/>
          <p:nvPr/>
        </p:nvSpPr>
        <p:spPr>
          <a:xfrm rot="19445996" flipH="1" flipV="1">
            <a:off x="5678189" y="3632071"/>
            <a:ext cx="794269" cy="868774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نجمة ذات 5 نقاط 13"/>
          <p:cNvSpPr/>
          <p:nvPr/>
        </p:nvSpPr>
        <p:spPr>
          <a:xfrm rot="19445996" flipH="1" flipV="1">
            <a:off x="4697768" y="3632072"/>
            <a:ext cx="794269" cy="868774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نجمة ذات 5 نقاط 14"/>
          <p:cNvSpPr/>
          <p:nvPr/>
        </p:nvSpPr>
        <p:spPr>
          <a:xfrm rot="19445996" flipH="1" flipV="1">
            <a:off x="3584168" y="3632071"/>
            <a:ext cx="794269" cy="868774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مربع نص 3"/>
          <p:cNvSpPr txBox="1"/>
          <p:nvPr/>
        </p:nvSpPr>
        <p:spPr>
          <a:xfrm>
            <a:off x="3139440" y="5589490"/>
            <a:ext cx="35122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.........+............+.............=</a:t>
            </a:r>
            <a:endParaRPr lang="ar-AE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035041" y="5491269"/>
            <a:ext cx="616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3</a:t>
            </a:r>
            <a:endParaRPr lang="ar-AE" sz="28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367376" y="5491269"/>
            <a:ext cx="616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3</a:t>
            </a:r>
            <a:endParaRPr lang="ar-AE" sz="28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265949" y="5491269"/>
            <a:ext cx="616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3</a:t>
            </a:r>
            <a:endParaRPr lang="ar-AE" sz="28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3402151" y="5491269"/>
            <a:ext cx="616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9</a:t>
            </a:r>
            <a:endParaRPr lang="ar-AE" sz="2800" dirty="0"/>
          </a:p>
        </p:txBody>
      </p:sp>
      <p:pic>
        <p:nvPicPr>
          <p:cNvPr id="16" name="صوت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45"/>
    </mc:Choice>
    <mc:Fallback>
      <p:transition spd="slow" advTm="29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  <p:bldP spid="36" grpId="0"/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/>
      <p:bldP spid="6" grpId="0"/>
      <p:bldP spid="17" grpId="0"/>
      <p:bldP spid="19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3812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الجمع والضرب</a:t>
            </a:r>
            <a:endParaRPr lang="ar-AE" sz="32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75276" y="3534618"/>
            <a:ext cx="74836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2+2+2=                                     </a:t>
            </a:r>
            <a:r>
              <a:rPr lang="ar-SA" sz="2800" dirty="0" smtClean="0"/>
              <a:t>3      2=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46" y="2361701"/>
            <a:ext cx="1689593" cy="88439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40" y="2330415"/>
            <a:ext cx="1689593" cy="88439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53" y="2336782"/>
            <a:ext cx="1689593" cy="884396"/>
          </a:xfrm>
          <a:prstGeom prst="rect">
            <a:avLst/>
          </a:prstGeom>
        </p:spPr>
      </p:pic>
      <p:sp>
        <p:nvSpPr>
          <p:cNvPr id="13" name="ضرب 12"/>
          <p:cNvSpPr/>
          <p:nvPr/>
        </p:nvSpPr>
        <p:spPr>
          <a:xfrm>
            <a:off x="3274095" y="3585647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وسيلة شرح بيضاوية 13"/>
          <p:cNvSpPr/>
          <p:nvPr/>
        </p:nvSpPr>
        <p:spPr>
          <a:xfrm>
            <a:off x="2766623" y="4412105"/>
            <a:ext cx="4112754" cy="177460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2">
                    <a:lumMod val="50000"/>
                  </a:schemeClr>
                </a:solidFill>
              </a:rPr>
              <a:t>عندما تكون المجموعات متساوية بإمكانك القيام بعملية الجمع أو الضرب لتجد عدد الكل</a:t>
            </a:r>
            <a:endParaRPr lang="ar-AE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827676" y="1708272"/>
            <a:ext cx="74836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لدينا ثلاث دراجات هوائية لكل دراجة اطاران كم اطارا لكل الدراجات؟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6475976" y="3552478"/>
            <a:ext cx="9337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6</a:t>
            </a:r>
            <a:endParaRPr lang="ar-AE" sz="28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197505" y="3494138"/>
            <a:ext cx="9337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6</a:t>
            </a:r>
            <a:endParaRPr lang="ar-AE" sz="2800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18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25"/>
    </mc:Choice>
    <mc:Fallback>
      <p:transition spd="slow" advTm="38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4" grpId="0"/>
      <p:bldP spid="13" grpId="0" animBg="1"/>
      <p:bldP spid="14" grpId="0" animBg="1"/>
      <p:bldP spid="15" grpId="0"/>
      <p:bldP spid="3" grpId="0"/>
      <p:bldP spid="16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59436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الجمع والضرب</a:t>
            </a:r>
            <a:endParaRPr lang="ar-AE" sz="32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91" y="2342603"/>
            <a:ext cx="2143125" cy="13430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85" y="2342603"/>
            <a:ext cx="2143125" cy="134302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4" y="2270163"/>
            <a:ext cx="2143125" cy="134302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238373"/>
            <a:ext cx="2143125" cy="1343025"/>
          </a:xfrm>
          <a:prstGeom prst="rect">
            <a:avLst/>
          </a:prstGeom>
        </p:spPr>
      </p:pic>
      <p:sp>
        <p:nvSpPr>
          <p:cNvPr id="10" name="ضرب 9"/>
          <p:cNvSpPr/>
          <p:nvPr/>
        </p:nvSpPr>
        <p:spPr>
          <a:xfrm>
            <a:off x="2997270" y="3613188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ربع نص 11"/>
          <p:cNvSpPr txBox="1"/>
          <p:nvPr/>
        </p:nvSpPr>
        <p:spPr>
          <a:xfrm>
            <a:off x="1920240" y="1615440"/>
            <a:ext cx="60350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اوجد ناتج ما يلي مستعينا بالصور</a:t>
            </a:r>
            <a:endParaRPr lang="ar-AE" sz="2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46247" y="3556860"/>
            <a:ext cx="80114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3+3+3+3=                               3        4=</a:t>
            </a:r>
            <a:endParaRPr lang="ar-AE" sz="2800" dirty="0"/>
          </a:p>
        </p:txBody>
      </p:sp>
      <p:sp>
        <p:nvSpPr>
          <p:cNvPr id="14" name="وسيلة شرح بيضاوية 13"/>
          <p:cNvSpPr/>
          <p:nvPr/>
        </p:nvSpPr>
        <p:spPr>
          <a:xfrm>
            <a:off x="3794760" y="4313296"/>
            <a:ext cx="2926080" cy="180966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/>
              <a:t>4</a:t>
            </a:r>
            <a:r>
              <a:rPr lang="ar-AE" sz="2400" dirty="0" smtClean="0"/>
              <a:t>مجموعات في كل منها 3 تفاحات </a:t>
            </a:r>
          </a:p>
          <a:p>
            <a:pPr algn="ctr"/>
            <a:r>
              <a:rPr lang="ar-AE" sz="2400" dirty="0" smtClean="0"/>
              <a:t>4    3=12</a:t>
            </a:r>
            <a:endParaRPr lang="ar-AE" sz="2400" dirty="0"/>
          </a:p>
        </p:txBody>
      </p:sp>
      <p:sp>
        <p:nvSpPr>
          <p:cNvPr id="15" name="ضرب 14"/>
          <p:cNvSpPr/>
          <p:nvPr/>
        </p:nvSpPr>
        <p:spPr>
          <a:xfrm>
            <a:off x="5283755" y="5375868"/>
            <a:ext cx="350519" cy="349976"/>
          </a:xfrm>
          <a:prstGeom prst="mathMultipl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مربع نص 2"/>
          <p:cNvSpPr txBox="1"/>
          <p:nvPr/>
        </p:nvSpPr>
        <p:spPr>
          <a:xfrm>
            <a:off x="6115764" y="3526107"/>
            <a:ext cx="9448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 smtClean="0"/>
              <a:t>12</a:t>
            </a:r>
            <a:endParaRPr lang="ar-AE" sz="28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820911" y="3541347"/>
            <a:ext cx="9337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12</a:t>
            </a:r>
            <a:endParaRPr lang="ar-AE" sz="28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8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33"/>
    </mc:Choice>
    <mc:Fallback>
      <p:transition spd="slow" advTm="47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2" grpId="0"/>
      <p:bldP spid="13" grpId="0"/>
      <p:bldP spid="14" grpId="0" animBg="1"/>
      <p:bldP spid="15" grpId="0" animBg="1"/>
      <p:bldP spid="3" grpId="0"/>
      <p:bldP spid="16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59436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الجمع والضرب</a:t>
            </a:r>
            <a:endParaRPr lang="ar-AE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478180" y="1478283"/>
            <a:ext cx="61298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اوجد عدد العجلات فيما يلي</a:t>
            </a:r>
            <a:endParaRPr lang="ar-AE" sz="28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40" y="2030188"/>
            <a:ext cx="1737360" cy="173736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80" y="2077650"/>
            <a:ext cx="1737360" cy="173736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20" y="2077650"/>
            <a:ext cx="1737360" cy="173736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740820" y="4022710"/>
            <a:ext cx="61298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..............+.............+.............=</a:t>
            </a:r>
            <a:endParaRPr lang="ar-AE" sz="2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865120" y="5029200"/>
            <a:ext cx="3657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dirty="0" smtClean="0"/>
              <a:t>................        ................=</a:t>
            </a:r>
            <a:endParaRPr lang="ar-AE" dirty="0"/>
          </a:p>
        </p:txBody>
      </p:sp>
      <p:sp>
        <p:nvSpPr>
          <p:cNvPr id="12" name="ضرب 11"/>
          <p:cNvSpPr/>
          <p:nvPr/>
        </p:nvSpPr>
        <p:spPr>
          <a:xfrm>
            <a:off x="4993710" y="5048556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83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51"/>
    </mc:Choice>
    <mc:Fallback>
      <p:transition spd="slow" advTm="24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/>
      <p:bldP spid="11" grpId="0"/>
      <p:bldP spid="3" grpId="0"/>
      <p:bldP spid="12" grpId="0" animBg="1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59436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الجمع والضرب</a:t>
            </a:r>
            <a:endParaRPr lang="ar-AE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478180" y="1478283"/>
            <a:ext cx="61298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اوجد </a:t>
            </a:r>
            <a:r>
              <a:rPr lang="ar-AE" sz="2800" smtClean="0"/>
              <a:t>عدد الكرات الكلي </a:t>
            </a:r>
            <a:r>
              <a:rPr lang="ar-AE" sz="2800" dirty="0" smtClean="0"/>
              <a:t>فيما يلي</a:t>
            </a:r>
            <a:endParaRPr lang="ar-AE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740820" y="4022710"/>
            <a:ext cx="61298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 smtClean="0"/>
              <a:t>..............+.............+.............=</a:t>
            </a:r>
            <a:endParaRPr lang="ar-AE" sz="28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84" y="2715880"/>
            <a:ext cx="1306830" cy="130683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0" y="2742747"/>
            <a:ext cx="1306830" cy="130683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29" y="2715880"/>
            <a:ext cx="1306830" cy="130683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865120" y="5213866"/>
            <a:ext cx="3657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dirty="0" smtClean="0"/>
              <a:t>................        ................=</a:t>
            </a:r>
            <a:endParaRPr lang="ar-AE" dirty="0"/>
          </a:p>
        </p:txBody>
      </p:sp>
      <p:sp>
        <p:nvSpPr>
          <p:cNvPr id="14" name="ضرب 13"/>
          <p:cNvSpPr/>
          <p:nvPr/>
        </p:nvSpPr>
        <p:spPr>
          <a:xfrm>
            <a:off x="4993710" y="5233222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9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04"/>
    </mc:Choice>
    <mc:Fallback>
      <p:transition spd="slow" advTm="18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/>
      <p:bldP spid="11" grpId="0"/>
      <p:bldP spid="10" grpId="0"/>
      <p:bldP spid="14" grpId="0" animBg="1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6"/>
    </mc:Choice>
    <mc:Fallback>
      <p:transition spd="slow" advTm="2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6.2|1.2|0.7|2.4|0.7|0.4|0.8|1.4|1.3|1.8|4.1|0.8|0.4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8|1.8|0.7|1.3|11.9|0.9|0.9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4.7|2.4|0.6|0.7|8.7|12.6|0.8|6.3|1.1|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4.5|2.1|1.3|2.5|1.4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|7.3|0.7|1.7|2.5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688</TotalTime>
  <Words>170</Words>
  <Application>Microsoft Office PowerPoint</Application>
  <PresentationFormat>عرض على الشاشة (3:4)‏</PresentationFormat>
  <Paragraphs>65</Paragraphs>
  <Slides>8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79</cp:revision>
  <dcterms:created xsi:type="dcterms:W3CDTF">2020-05-02T02:36:07Z</dcterms:created>
  <dcterms:modified xsi:type="dcterms:W3CDTF">2020-06-09T08:42:45Z</dcterms:modified>
</cp:coreProperties>
</file>