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754320"/>
          </a:xfrm>
        </p:spPr>
        <p:txBody>
          <a:bodyPr/>
          <a:lstStyle/>
          <a:p>
            <a:r>
              <a:rPr lang="ar-SY" dirty="0"/>
              <a:t>معارف ومهارات</a:t>
            </a:r>
            <a:br>
              <a:rPr lang="ar-SY" dirty="0"/>
            </a:br>
            <a:r>
              <a:rPr lang="ar-SY" dirty="0"/>
              <a:t>دار الأوبرا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087193" cy="7195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عزيزي الطالب هدفنا لهذا الدرسِ قراءةُ الدرسِ قراءةً سليمةً معبرةً .</a:t>
            </a:r>
            <a:endParaRPr lang="en-US" sz="2800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B78F8505-01D2-4284-AC77-77C1F4BE0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69233"/>
            <a:ext cx="8087193" cy="270993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2100281-275A-45AA-BB32-3AB0F48227DB}"/>
              </a:ext>
            </a:extLst>
          </p:cNvPr>
          <p:cNvSpPr/>
          <p:nvPr/>
        </p:nvSpPr>
        <p:spPr>
          <a:xfrm>
            <a:off x="546100" y="3975100"/>
            <a:ext cx="2108200" cy="6235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لاحظ الصورة ثم أجب 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990E561-20B8-4EA4-B54C-D1EE43A4B316}"/>
              </a:ext>
            </a:extLst>
          </p:cNvPr>
          <p:cNvSpPr/>
          <p:nvPr/>
        </p:nvSpPr>
        <p:spPr>
          <a:xfrm>
            <a:off x="3048000" y="4080332"/>
            <a:ext cx="3543300" cy="4699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صف ما تراه في الصورة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495CB93-86C5-4F7C-8AF8-740712C3EAAC}"/>
              </a:ext>
            </a:extLst>
          </p:cNvPr>
          <p:cNvSpPr/>
          <p:nvPr/>
        </p:nvSpPr>
        <p:spPr>
          <a:xfrm>
            <a:off x="3048000" y="4936455"/>
            <a:ext cx="3543300" cy="4699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هل شاهدت هذا البناء سابقا؟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1944F47-0297-49B7-8EEB-A5AC9106DBC4}"/>
              </a:ext>
            </a:extLst>
          </p:cNvPr>
          <p:cNvSpPr/>
          <p:nvPr/>
        </p:nvSpPr>
        <p:spPr>
          <a:xfrm>
            <a:off x="3048000" y="5792578"/>
            <a:ext cx="3543300" cy="469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ماذا تتوقع أن يكون هذا البناء؟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0"/>
            <a:ext cx="8089900" cy="6045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000" dirty="0"/>
              <a:t>سألَ وليدٌ رفيقَهُ سعيداً : هل تعرفُ داراً مساحتُها خمسةُ آلاف وثلاثُمئةِ متر مربع ؟</a:t>
            </a:r>
          </a:p>
          <a:p>
            <a:pPr marL="0" indent="0" algn="r">
              <a:buNone/>
            </a:pPr>
            <a:r>
              <a:rPr lang="ar-SY" sz="2000" dirty="0"/>
              <a:t>قال سعيدٌ : وهل توجدُ دارٌ بهذهِ المساحةِ ؟</a:t>
            </a:r>
          </a:p>
          <a:p>
            <a:pPr marL="0" indent="0" algn="r">
              <a:buNone/>
            </a:pPr>
            <a:r>
              <a:rPr lang="ar-SY" sz="2000" dirty="0"/>
              <a:t>وليدٌ : نعم إنها ليست داراً عاديةً .</a:t>
            </a:r>
          </a:p>
          <a:p>
            <a:pPr marL="0" indent="0" algn="r">
              <a:buNone/>
            </a:pPr>
            <a:r>
              <a:rPr lang="ar-SY" sz="2000" dirty="0"/>
              <a:t>سعيدٌ : وما هي إذاً .</a:t>
            </a:r>
          </a:p>
          <a:p>
            <a:pPr marL="0" indent="0" algn="r">
              <a:buNone/>
            </a:pPr>
            <a:r>
              <a:rPr lang="ar-SY" sz="2000" dirty="0"/>
              <a:t>وليدٌ : هي دارُ الأوبرا للفنونِ المسرحيةِ التي تأسست عام 2003 ألفين وثلاثة .</a:t>
            </a:r>
          </a:p>
          <a:p>
            <a:pPr marL="0" indent="0" algn="r">
              <a:buNone/>
            </a:pPr>
            <a:r>
              <a:rPr lang="ar-SY" sz="2000" dirty="0"/>
              <a:t>سعيدٌ : وأين تقعُ هذهِ الدارُ ؟</a:t>
            </a:r>
          </a:p>
          <a:p>
            <a:pPr marL="0" indent="0" algn="r">
              <a:buNone/>
            </a:pPr>
            <a:r>
              <a:rPr lang="ar-SY" sz="2000" dirty="0"/>
              <a:t>وليدٌ : تَطِلُ الدارُ على ساحةِ الأمويين في دمشقَ , مجاورةً مبنى الهيئةِ العامةِ للإذاعةِ والتلفزيونِ .</a:t>
            </a:r>
          </a:p>
          <a:p>
            <a:pPr marL="0" indent="0" algn="r">
              <a:buNone/>
            </a:pPr>
            <a:r>
              <a:rPr lang="ar-SY" sz="2000" dirty="0"/>
              <a:t>سعيدٌ : وما أهميةُ الدارِ بالنسبةِ إلينا ؟</a:t>
            </a:r>
          </a:p>
          <a:p>
            <a:pPr marL="0" indent="0" algn="r">
              <a:buNone/>
            </a:pPr>
            <a:r>
              <a:rPr lang="ar-SY" sz="2000" dirty="0"/>
              <a:t>وليدٌ : إنها صرحٌ عظيمٌ , تُشكلُ الدارُ مع المعهدِ العالي للفنونِ المسرحيةِ والمعهدِ العالي للموسيقا</a:t>
            </a:r>
          </a:p>
          <a:p>
            <a:pPr marL="0" indent="0" algn="r">
              <a:buNone/>
            </a:pPr>
            <a:r>
              <a:rPr lang="ar-SY" sz="2000" dirty="0"/>
              <a:t> ومدرسةِ الباليه كُتلةً معماريةً واحدةً , بينها فناءٌ داخليٌ واسعٌ .</a:t>
            </a:r>
          </a:p>
          <a:p>
            <a:pPr marL="0" indent="0" algn="r">
              <a:buNone/>
            </a:pPr>
            <a:r>
              <a:rPr lang="ar-SY" sz="2000" dirty="0"/>
              <a:t>     سعيدٌ : وهل يدخلُ الزائرونَ إلى هذهِ الدارِ الواسعةِ من باب واحد ؟</a:t>
            </a:r>
          </a:p>
          <a:p>
            <a:pPr marL="0" indent="0" algn="r">
              <a:buNone/>
            </a:pPr>
            <a:r>
              <a:rPr lang="ar-SY" sz="2000" dirty="0"/>
              <a:t>         وليدٌ :       طبعاً لا .. فلها خمسُ بوابات , والمدخلُ الرئيسي هو الأجملُ إذ تمتدُ على يسارِ</a:t>
            </a:r>
          </a:p>
          <a:p>
            <a:pPr marL="0" indent="0" algn="r">
              <a:buNone/>
            </a:pPr>
            <a:r>
              <a:rPr lang="ar-SY" sz="2000" dirty="0"/>
              <a:t>            المدخلِ حدائقُ رائعةُ التصميمِ مُختلفةُ الأزهارِ والأشجارِ .</a:t>
            </a:r>
            <a:endParaRPr lang="en-US" sz="20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45CE57-6719-4228-9DD6-14B6CC65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825830"/>
            <a:ext cx="1300162" cy="14058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7E0F127-B2B8-4636-96DF-62962D837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5" y="5308600"/>
            <a:ext cx="205420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558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استوعب وافهم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140700" cy="50466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    ما المنجزُ الذي دارَ حولَهُ الحوارُ بينَ سعيد ووليد ؟</a:t>
            </a: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ar-SY" sz="2800" dirty="0"/>
              <a:t>   متى تأسست دارُ الأوبرا للفنونِ المسرحيةِ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اذكر ثلاثَ معلوماتٍ عَلِقَت في ذاكرتك عنِ الدّار بعد قراءةِ النص 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   ضع عنواناَ آخر للنص .</a:t>
            </a:r>
            <a:endParaRPr lang="en-US" sz="2800" dirty="0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6006C77-B367-430A-902F-30BF0BE77163}"/>
              </a:ext>
            </a:extLst>
          </p:cNvPr>
          <p:cNvSpPr/>
          <p:nvPr/>
        </p:nvSpPr>
        <p:spPr>
          <a:xfrm>
            <a:off x="8191500" y="1181100"/>
            <a:ext cx="304800" cy="393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9CB8F48-A0EC-49CE-AE0F-1FE398021223}"/>
              </a:ext>
            </a:extLst>
          </p:cNvPr>
          <p:cNvSpPr/>
          <p:nvPr/>
        </p:nvSpPr>
        <p:spPr>
          <a:xfrm>
            <a:off x="8293100" y="2169715"/>
            <a:ext cx="304800" cy="393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972AE9B-9EC5-4663-99C4-7DE0D058FA67}"/>
              </a:ext>
            </a:extLst>
          </p:cNvPr>
          <p:cNvSpPr/>
          <p:nvPr/>
        </p:nvSpPr>
        <p:spPr>
          <a:xfrm>
            <a:off x="8293100" y="3158331"/>
            <a:ext cx="304800" cy="393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CEE3690-BA26-42BB-B1ED-01FA22DCF0F7}"/>
              </a:ext>
            </a:extLst>
          </p:cNvPr>
          <p:cNvSpPr/>
          <p:nvPr/>
        </p:nvSpPr>
        <p:spPr>
          <a:xfrm>
            <a:off x="7734300" y="5245100"/>
            <a:ext cx="304800" cy="3937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48A7CF9-6453-481B-A7B9-8B667282068E}"/>
              </a:ext>
            </a:extLst>
          </p:cNvPr>
          <p:cNvSpPr/>
          <p:nvPr/>
        </p:nvSpPr>
        <p:spPr>
          <a:xfrm>
            <a:off x="546100" y="1524000"/>
            <a:ext cx="3048000" cy="5949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دار الأوبرا للفنون المسرحية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12634EB-864F-4514-976C-3561B70367BC}"/>
              </a:ext>
            </a:extLst>
          </p:cNvPr>
          <p:cNvSpPr/>
          <p:nvPr/>
        </p:nvSpPr>
        <p:spPr>
          <a:xfrm>
            <a:off x="546100" y="2563416"/>
            <a:ext cx="3048000" cy="59491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عام 2003 ألفين وثلاثة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DB33A33-5F3B-4C5B-98B6-B881339BDA28}"/>
              </a:ext>
            </a:extLst>
          </p:cNvPr>
          <p:cNvSpPr/>
          <p:nvPr/>
        </p:nvSpPr>
        <p:spPr>
          <a:xfrm>
            <a:off x="609600" y="3624262"/>
            <a:ext cx="3048000" cy="5949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إنها صرحٌ عظيمٌ</a:t>
            </a:r>
            <a:endParaRPr lang="ar-SY" sz="20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D7CDB65-7A73-4F39-8D75-DEC3D76228E3}"/>
              </a:ext>
            </a:extLst>
          </p:cNvPr>
          <p:cNvSpPr/>
          <p:nvPr/>
        </p:nvSpPr>
        <p:spPr>
          <a:xfrm>
            <a:off x="3003550" y="4480519"/>
            <a:ext cx="3048000" cy="59491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لها خمسُ بوابات</a:t>
            </a:r>
            <a:endParaRPr lang="ar-SY" sz="2000" b="1" dirty="0">
              <a:solidFill>
                <a:schemeClr val="tx1"/>
              </a:solidFill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50BCDD8-A864-43CC-94B5-F25908C9A8B8}"/>
              </a:ext>
            </a:extLst>
          </p:cNvPr>
          <p:cNvSpPr/>
          <p:nvPr/>
        </p:nvSpPr>
        <p:spPr>
          <a:xfrm>
            <a:off x="3962400" y="3624262"/>
            <a:ext cx="3048000" cy="59491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400" b="1" dirty="0">
                <a:solidFill>
                  <a:schemeClr val="tx1"/>
                </a:solidFill>
              </a:rPr>
              <a:t>دارٌ مساحتُها خمسةُ آلاف وثلاثمئةِ متر مربع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3F3F75F-9A96-44BE-B70E-146BF3278793}"/>
              </a:ext>
            </a:extLst>
          </p:cNvPr>
          <p:cNvSpPr/>
          <p:nvPr/>
        </p:nvSpPr>
        <p:spPr>
          <a:xfrm>
            <a:off x="3962400" y="5742385"/>
            <a:ext cx="3048000" cy="59491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الصرح السوري العظيم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8089900" cy="5681663"/>
          </a:xfrm>
        </p:spPr>
        <p:txBody>
          <a:bodyPr/>
          <a:lstStyle/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إذا أَردتُ أن أبحثَ عن كلمةِ </a:t>
            </a:r>
            <a:r>
              <a:rPr lang="ar-SY" sz="2800" dirty="0">
                <a:solidFill>
                  <a:srgbClr val="FF0000"/>
                </a:solidFill>
              </a:rPr>
              <a:t>زارَ</a:t>
            </a:r>
            <a:r>
              <a:rPr lang="ar-SY" sz="2800" dirty="0"/>
              <a:t> فسأجِدُها في المعجَمِ لأنّها عربيّةٌ، ولكن إِذا أردتُ أن أبحَثَ عن كلمةِ </a:t>
            </a:r>
            <a:r>
              <a:rPr lang="ar-SY" sz="2800" dirty="0">
                <a:solidFill>
                  <a:srgbClr val="FF0000"/>
                </a:solidFill>
              </a:rPr>
              <a:t>أُوبرا</a:t>
            </a:r>
            <a:r>
              <a:rPr lang="ar-SY" sz="2800" dirty="0"/>
              <a:t> فلن أجدَها في المعجمِ؛ لأنّها غيرُ عربيةٍ وتُسَمَّى دَخيلةً على اللّغةِ العربيّة.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           - الكلمةُ التي لا أصلَ لها في اللّغةِ العربيّةِ تُسمّى دَخيلةً .</a:t>
            </a:r>
          </a:p>
          <a:p>
            <a:pPr marL="0" indent="0" algn="r">
              <a:buNone/>
            </a:pPr>
            <a:r>
              <a:rPr lang="ar-SY" sz="2800" dirty="0"/>
              <a:t>                 - من الكلمات الدّخيلة (التلفون، التلفزيون).</a:t>
            </a:r>
            <a:endParaRPr lang="en-US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25017FD-9B1A-4C5E-AEB4-F9C4DF54DD85}"/>
              </a:ext>
            </a:extLst>
          </p:cNvPr>
          <p:cNvSpPr/>
          <p:nvPr/>
        </p:nvSpPr>
        <p:spPr>
          <a:xfrm>
            <a:off x="5765800" y="444500"/>
            <a:ext cx="2489200" cy="50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معلومة مهمة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FE43EC3-6F5C-4304-8522-85C342315314}"/>
              </a:ext>
            </a:extLst>
          </p:cNvPr>
          <p:cNvSpPr/>
          <p:nvPr/>
        </p:nvSpPr>
        <p:spPr>
          <a:xfrm>
            <a:off x="5867400" y="2387600"/>
            <a:ext cx="2387600" cy="50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ماذا نتعلم 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807E7E2-5237-44EC-BF7C-42BE5C963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29" y="4492626"/>
            <a:ext cx="1951008" cy="1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8102600" cy="56816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والآن سأترك لكم هذه الأسئلة كواجب منزلي :</a:t>
            </a:r>
          </a:p>
          <a:p>
            <a:pPr marL="0" indent="0" algn="r">
              <a:buNone/>
            </a:pPr>
            <a:r>
              <a:rPr lang="ar-SY" sz="2800" dirty="0"/>
              <a:t>    ضع عنواناً مناسباً للنص .</a:t>
            </a:r>
          </a:p>
          <a:p>
            <a:pPr marL="0" indent="0" algn="r">
              <a:buNone/>
            </a:pPr>
            <a:r>
              <a:rPr lang="ar-SY" sz="2800" dirty="0"/>
              <a:t>    .................................................................</a:t>
            </a:r>
          </a:p>
          <a:p>
            <a:pPr marL="0" indent="0" algn="r">
              <a:buNone/>
            </a:pPr>
            <a:r>
              <a:rPr lang="ar-SY" sz="2800" dirty="0"/>
              <a:t>   كون جملتين تظهر فيهما مشاعرك تجاه هذا الصرح العظيم .</a:t>
            </a:r>
          </a:p>
          <a:p>
            <a:pPr marL="0" indent="0" algn="r">
              <a:buNone/>
            </a:pPr>
            <a:r>
              <a:rPr lang="ar-SY" sz="2800" dirty="0"/>
              <a:t>   ...................................................................</a:t>
            </a:r>
          </a:p>
          <a:p>
            <a:pPr marL="0" indent="0" algn="r">
              <a:buNone/>
            </a:pPr>
            <a:r>
              <a:rPr lang="ar-SY" sz="2800" dirty="0"/>
              <a:t>   ...................................................................</a:t>
            </a:r>
          </a:p>
          <a:p>
            <a:pPr marL="0" indent="0" algn="r">
              <a:buNone/>
            </a:pPr>
            <a:r>
              <a:rPr lang="ar-SY" sz="2800" dirty="0"/>
              <a:t>   اقرأ النص ملوناً صوتك بالانفعال </a:t>
            </a:r>
            <a:r>
              <a:rPr lang="ar-SY" sz="2800"/>
              <a:t>المناسب للسؤالِ </a:t>
            </a:r>
            <a:r>
              <a:rPr lang="ar-SY" sz="2800" dirty="0"/>
              <a:t>والجوابِ .</a:t>
            </a: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AA8A90-2567-4F78-9F76-AE6A27E8C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37" y="3983038"/>
            <a:ext cx="4170363" cy="2143125"/>
          </a:xfrm>
          <a:prstGeom prst="rect">
            <a:avLst/>
          </a:prstGeom>
        </p:spPr>
      </p:pic>
      <p:sp>
        <p:nvSpPr>
          <p:cNvPr id="6" name="انفجار: 8 نقاط 5">
            <a:extLst>
              <a:ext uri="{FF2B5EF4-FFF2-40B4-BE49-F238E27FC236}">
                <a16:creationId xmlns:a16="http://schemas.microsoft.com/office/drawing/2014/main" id="{B763A639-7403-448D-9302-37960F66BBAA}"/>
              </a:ext>
            </a:extLst>
          </p:cNvPr>
          <p:cNvSpPr/>
          <p:nvPr/>
        </p:nvSpPr>
        <p:spPr>
          <a:xfrm>
            <a:off x="8166100" y="1054100"/>
            <a:ext cx="393700" cy="406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8438CF08-D1DB-4525-A79C-D92BE2E419C0}"/>
              </a:ext>
            </a:extLst>
          </p:cNvPr>
          <p:cNvSpPr/>
          <p:nvPr/>
        </p:nvSpPr>
        <p:spPr>
          <a:xfrm>
            <a:off x="8197850" y="2070100"/>
            <a:ext cx="393700" cy="406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انفجار: 8 نقاط 7">
            <a:extLst>
              <a:ext uri="{FF2B5EF4-FFF2-40B4-BE49-F238E27FC236}">
                <a16:creationId xmlns:a16="http://schemas.microsoft.com/office/drawing/2014/main" id="{09D1D3C5-1A4F-4CAB-B607-EE7D32684C43}"/>
              </a:ext>
            </a:extLst>
          </p:cNvPr>
          <p:cNvSpPr/>
          <p:nvPr/>
        </p:nvSpPr>
        <p:spPr>
          <a:xfrm>
            <a:off x="8191500" y="3539331"/>
            <a:ext cx="393700" cy="406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163</TotalTime>
  <Words>364</Words>
  <Application>Microsoft Office PowerPoint</Application>
  <PresentationFormat>عرض على الشاشة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معارف ومهارات دار الأوبرا</vt:lpstr>
      <vt:lpstr>عزيزي الطالب هدفنا لهذا الدرسِ قراءةُ الدرسِ قراءةً سليمةً معبرةً .</vt:lpstr>
      <vt:lpstr>عرض تقديمي في PowerPoint</vt:lpstr>
      <vt:lpstr>استوعب وافهم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17</cp:revision>
  <dcterms:created xsi:type="dcterms:W3CDTF">2020-05-02T02:36:07Z</dcterms:created>
  <dcterms:modified xsi:type="dcterms:W3CDTF">2020-06-07T10:01:31Z</dcterms:modified>
</cp:coreProperties>
</file>