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73" r:id="rId5"/>
    <p:sldId id="27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نمط متوسط 3 - تميي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الرابع</a:t>
            </a:r>
          </a:p>
          <a:p>
            <a:pPr algn="ctr" rtl="1"/>
            <a:r>
              <a:rPr lang="ar-SA" sz="3200" dirty="0" smtClean="0"/>
              <a:t>الضرب مهما كان العدد</a:t>
            </a:r>
            <a:endParaRPr lang="ar-AE" sz="3200" dirty="0"/>
          </a:p>
        </p:txBody>
      </p:sp>
      <p:pic>
        <p:nvPicPr>
          <p:cNvPr id="8" name="صوت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58"/>
    </mc:Choice>
    <mc:Fallback>
      <p:transition spd="slow" advTm="12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                                          </a:t>
            </a:r>
            <a:r>
              <a:rPr lang="ar-SA" sz="2400" dirty="0" smtClean="0"/>
              <a:t>عزيزي التلميذ :يتوقع منك في نهاية الدرس ان :</a:t>
            </a:r>
          </a:p>
          <a:p>
            <a:pPr marL="0" indent="0" algn="r" rtl="1">
              <a:buNone/>
            </a:pPr>
            <a:r>
              <a:rPr lang="ar-AE" sz="2400" dirty="0" smtClean="0"/>
              <a:t>1</a:t>
            </a:r>
            <a:r>
              <a:rPr lang="ar-AE" sz="2400" dirty="0" smtClean="0">
                <a:solidFill>
                  <a:srgbClr val="FF0000"/>
                </a:solidFill>
              </a:rPr>
              <a:t>.ان تجري عملية الضرب بشكل صحيح</a:t>
            </a:r>
          </a:p>
          <a:p>
            <a:pPr marL="0" indent="0" algn="r" rtl="1">
              <a:buNone/>
            </a:pPr>
            <a:endParaRPr lang="ar-AE" sz="2400" dirty="0"/>
          </a:p>
          <a:p>
            <a:pPr marL="0" indent="0" algn="r" rtl="1">
              <a:buNone/>
            </a:pPr>
            <a:r>
              <a:rPr lang="ar-AE" sz="2400" dirty="0" smtClean="0"/>
              <a:t>2.</a:t>
            </a:r>
            <a:r>
              <a:rPr lang="ar-AE" sz="2400" dirty="0" smtClean="0">
                <a:solidFill>
                  <a:srgbClr val="00B050"/>
                </a:solidFill>
              </a:rPr>
              <a:t>ان تطبق الخاصية التبديلية للضرب</a:t>
            </a:r>
            <a:endParaRPr lang="ar-SA" sz="2400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SA" sz="2400" dirty="0" smtClean="0"/>
              <a:t>                                                    </a:t>
            </a:r>
          </a:p>
          <a:p>
            <a:r>
              <a:rPr lang="ar-SA" sz="2400" dirty="0" smtClean="0"/>
              <a:t>                                                                                                  </a:t>
            </a:r>
            <a:r>
              <a:rPr lang="en-US" sz="2400" dirty="0" smtClean="0"/>
              <a:t>     </a:t>
            </a:r>
            <a:r>
              <a:rPr lang="ar-SA" sz="2400" dirty="0" smtClean="0"/>
              <a:t>  </a:t>
            </a:r>
            <a:r>
              <a:rPr lang="ar-SA" dirty="0" smtClean="0"/>
              <a:t>   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dirty="0" smtClean="0"/>
              <a:t>الضرب مهما كان الترتيب</a:t>
            </a:r>
            <a:endParaRPr lang="ar-AE" sz="3200" dirty="0"/>
          </a:p>
        </p:txBody>
      </p:sp>
      <p:pic>
        <p:nvPicPr>
          <p:cNvPr id="10" name="صوت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7"/>
    </mc:Choice>
    <mc:Fallback>
      <p:transition spd="slow" advTm="8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200" dirty="0" smtClean="0"/>
          </a:p>
          <a:p>
            <a:pPr algn="ctr" rtl="1"/>
            <a:r>
              <a:rPr lang="ar-SA" sz="3200" dirty="0"/>
              <a:t>الضرب مهما كان </a:t>
            </a:r>
            <a:r>
              <a:rPr lang="ar-SA" sz="3200" dirty="0" smtClean="0"/>
              <a:t>الترتيب</a:t>
            </a:r>
            <a:endParaRPr lang="ar-AE" sz="3200" dirty="0"/>
          </a:p>
          <a:p>
            <a:pPr algn="ctr" rtl="1"/>
            <a:r>
              <a:rPr lang="ar-SA" sz="3200" dirty="0" smtClean="0"/>
              <a:t>           </a:t>
            </a:r>
            <a:endParaRPr lang="ar-AE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63881" y="1947299"/>
            <a:ext cx="767527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sz="3200" dirty="0" smtClean="0"/>
          </a:p>
          <a:p>
            <a:pPr algn="r"/>
            <a:endParaRPr lang="ar-SA" sz="3200" dirty="0" smtClean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83" y="1739441"/>
            <a:ext cx="1425872" cy="233172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87" y="1739441"/>
            <a:ext cx="1425872" cy="2331720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3933727" y="1947299"/>
            <a:ext cx="356775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يمكن ان تضرب عددين بالترتيب الذي تشاء</a:t>
            </a:r>
          </a:p>
          <a:p>
            <a:pPr algn="r" rtl="1"/>
            <a:endParaRPr lang="ar-SA" sz="2800" dirty="0"/>
          </a:p>
          <a:p>
            <a:pPr algn="r" rtl="1"/>
            <a:r>
              <a:rPr lang="ar-SA" sz="2800" dirty="0" smtClean="0"/>
              <a:t> </a:t>
            </a:r>
          </a:p>
          <a:p>
            <a:pPr algn="r" rtl="1"/>
            <a:r>
              <a:rPr lang="ar-SA" sz="2800" dirty="0" smtClean="0"/>
              <a:t>2        4=  4         2</a:t>
            </a:r>
            <a:endParaRPr lang="ar-SA" sz="2800" dirty="0"/>
          </a:p>
          <a:p>
            <a:pPr algn="r" rtl="1"/>
            <a:r>
              <a:rPr lang="ar-SA" sz="2800" dirty="0" smtClean="0"/>
              <a:t>         الإجابة</a:t>
            </a:r>
            <a:endParaRPr lang="ar-AE" sz="2800" dirty="0"/>
          </a:p>
        </p:txBody>
      </p:sp>
      <p:sp>
        <p:nvSpPr>
          <p:cNvPr id="19" name="ضرب 18"/>
          <p:cNvSpPr/>
          <p:nvPr/>
        </p:nvSpPr>
        <p:spPr>
          <a:xfrm>
            <a:off x="6695475" y="3721185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ضرب 19"/>
          <p:cNvSpPr/>
          <p:nvPr/>
        </p:nvSpPr>
        <p:spPr>
          <a:xfrm>
            <a:off x="5031939" y="3721185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وسيلة شرح بيضاوية 17"/>
          <p:cNvSpPr/>
          <p:nvPr/>
        </p:nvSpPr>
        <p:spPr>
          <a:xfrm>
            <a:off x="2985446" y="4624955"/>
            <a:ext cx="3662482" cy="15367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ملاحظة : في كل مزهرية 4 زهرات</a:t>
            </a:r>
            <a:endParaRPr lang="ar-AE" sz="2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5207198" y="4099712"/>
            <a:ext cx="624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8</a:t>
            </a:r>
            <a:endParaRPr lang="ar-AE" sz="2400" dirty="0"/>
          </a:p>
        </p:txBody>
      </p:sp>
      <p:pic>
        <p:nvPicPr>
          <p:cNvPr id="11" name="صوت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91"/>
    </mc:Choice>
    <mc:Fallback>
      <p:transition spd="slow" advTm="44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16" grpId="0"/>
      <p:bldP spid="19" grpId="0" animBg="1"/>
      <p:bldP spid="20" grpId="0" animBg="1"/>
      <p:bldP spid="18" grpId="0" animBg="1"/>
      <p:bldP spid="3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200" dirty="0" smtClean="0"/>
          </a:p>
          <a:p>
            <a:pPr algn="ctr" rtl="1"/>
            <a:r>
              <a:rPr lang="ar-SA" sz="3200" dirty="0"/>
              <a:t>الضرب مهما كان </a:t>
            </a:r>
            <a:r>
              <a:rPr lang="ar-SA" sz="3200" dirty="0" smtClean="0"/>
              <a:t>الترتيب</a:t>
            </a:r>
            <a:endParaRPr lang="ar-AE" sz="3200" dirty="0"/>
          </a:p>
          <a:p>
            <a:pPr algn="ctr" rtl="1"/>
            <a:r>
              <a:rPr lang="ar-SA" sz="3200" dirty="0" smtClean="0"/>
              <a:t>           </a:t>
            </a:r>
            <a:endParaRPr lang="ar-AE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63881" y="1947299"/>
            <a:ext cx="76752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/>
              <a:t>اصنع ثلاثة صفوف في كل صف 5 مكعبات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06895"/>
              </p:ext>
            </p:extLst>
          </p:nvPr>
        </p:nvGraphicFramePr>
        <p:xfrm>
          <a:off x="2286000" y="2839958"/>
          <a:ext cx="4389120" cy="1879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77824"/>
                <a:gridCol w="877824"/>
                <a:gridCol w="877824"/>
                <a:gridCol w="877824"/>
                <a:gridCol w="877824"/>
              </a:tblGrid>
              <a:tr h="37592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2804160" y="4937760"/>
            <a:ext cx="38709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/>
              <a:t>3     5=</a:t>
            </a:r>
            <a:endParaRPr lang="ar-AE" sz="3200" dirty="0"/>
          </a:p>
        </p:txBody>
      </p:sp>
      <p:sp>
        <p:nvSpPr>
          <p:cNvPr id="8" name="ضرب 7"/>
          <p:cNvSpPr/>
          <p:nvPr/>
        </p:nvSpPr>
        <p:spPr>
          <a:xfrm>
            <a:off x="5933475" y="5016787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ربع نص 5"/>
          <p:cNvSpPr txBox="1"/>
          <p:nvPr/>
        </p:nvSpPr>
        <p:spPr>
          <a:xfrm>
            <a:off x="4587239" y="5016787"/>
            <a:ext cx="6400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15</a:t>
            </a:r>
            <a:endParaRPr lang="ar-AE" sz="2400" dirty="0"/>
          </a:p>
        </p:txBody>
      </p:sp>
      <p:pic>
        <p:nvPicPr>
          <p:cNvPr id="10" name="صوت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55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73"/>
    </mc:Choice>
    <mc:Fallback>
      <p:transition spd="slow" advTm="37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  <p:bldP spid="36" grpId="0"/>
      <p:bldP spid="4" grpId="0"/>
      <p:bldP spid="8" grpId="0" animBg="1"/>
      <p:bldP spid="6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4023360"/>
            <a:ext cx="51240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800" dirty="0" smtClean="0">
                <a:solidFill>
                  <a:srgbClr val="FF0000"/>
                </a:solidFill>
              </a:rPr>
              <a:t>  </a:t>
            </a:r>
          </a:p>
          <a:p>
            <a:endParaRPr lang="ar-AE" sz="2800" dirty="0" smtClean="0">
              <a:solidFill>
                <a:srgbClr val="FF0000"/>
              </a:solidFill>
            </a:endParaRPr>
          </a:p>
          <a:p>
            <a:pPr algn="r" rtl="1"/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ar-SY" sz="2800" dirty="0" smtClean="0">
                <a:solidFill>
                  <a:srgbClr val="FF0000"/>
                </a:solidFill>
              </a:rPr>
              <a:t>3        4=           4      3</a:t>
            </a:r>
            <a:r>
              <a:rPr lang="ar-SY" sz="2800" dirty="0" smtClean="0">
                <a:solidFill>
                  <a:srgbClr val="FF0000"/>
                </a:solidFill>
              </a:rPr>
              <a:t>= </a:t>
            </a:r>
            <a:r>
              <a:rPr lang="ar-SY" sz="2800" dirty="0" smtClean="0">
                <a:solidFill>
                  <a:srgbClr val="FF0000"/>
                </a:solidFill>
              </a:rPr>
              <a:t>الإجابة</a:t>
            </a:r>
            <a:r>
              <a:rPr lang="ar-SY" sz="2800" dirty="0" smtClean="0">
                <a:solidFill>
                  <a:srgbClr val="FF0000"/>
                </a:solidFill>
              </a:rPr>
              <a:t>............   الإجابة.........</a:t>
            </a:r>
            <a:endParaRPr lang="ar-AE" sz="2800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3200" dirty="0" smtClean="0"/>
          </a:p>
          <a:p>
            <a:pPr algn="ctr" rtl="1"/>
            <a:r>
              <a:rPr lang="ar-SA" sz="3200" dirty="0"/>
              <a:t>الضرب مهما كان </a:t>
            </a:r>
            <a:r>
              <a:rPr lang="ar-SA" sz="3200" dirty="0" smtClean="0"/>
              <a:t>الترتيب</a:t>
            </a:r>
            <a:endParaRPr lang="ar-AE" sz="3200" dirty="0"/>
          </a:p>
          <a:p>
            <a:pPr algn="ctr" rtl="1"/>
            <a:r>
              <a:rPr lang="ar-SA" sz="3200" dirty="0" smtClean="0"/>
              <a:t>           </a:t>
            </a:r>
            <a:endParaRPr lang="ar-AE" sz="3200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073008"/>
              </p:ext>
            </p:extLst>
          </p:nvPr>
        </p:nvGraphicFramePr>
        <p:xfrm>
          <a:off x="4678680" y="2411754"/>
          <a:ext cx="2484120" cy="1828800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496824"/>
                <a:gridCol w="496824"/>
                <a:gridCol w="496824"/>
                <a:gridCol w="496824"/>
                <a:gridCol w="496824"/>
              </a:tblGrid>
              <a:tr h="328417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417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417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417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417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33413"/>
              </p:ext>
            </p:extLst>
          </p:nvPr>
        </p:nvGraphicFramePr>
        <p:xfrm>
          <a:off x="1642519" y="2411754"/>
          <a:ext cx="2319880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3976"/>
                <a:gridCol w="463976"/>
                <a:gridCol w="463976"/>
                <a:gridCol w="463976"/>
                <a:gridCol w="463976"/>
              </a:tblGrid>
              <a:tr h="3397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762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7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762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762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ضرب 9"/>
          <p:cNvSpPr/>
          <p:nvPr/>
        </p:nvSpPr>
        <p:spPr>
          <a:xfrm>
            <a:off x="5664271" y="4946690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ضرب 10"/>
          <p:cNvSpPr/>
          <p:nvPr/>
        </p:nvSpPr>
        <p:spPr>
          <a:xfrm>
            <a:off x="3302876" y="4884424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ربع نص 5"/>
          <p:cNvSpPr txBox="1"/>
          <p:nvPr/>
        </p:nvSpPr>
        <p:spPr>
          <a:xfrm>
            <a:off x="1642519" y="1739441"/>
            <a:ext cx="5858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اوجد ناتج ما يلي .قارن بين </a:t>
            </a:r>
            <a:r>
              <a:rPr lang="ar-SY" sz="2400" dirty="0" smtClean="0"/>
              <a:t>العمليتين</a:t>
            </a:r>
            <a:endParaRPr lang="ar-AE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474799" y="5876813"/>
            <a:ext cx="3459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800" dirty="0" smtClean="0"/>
              <a:t>قارن بين الاجابتين</a:t>
            </a:r>
            <a:endParaRPr lang="ar-AE" sz="2800" dirty="0"/>
          </a:p>
        </p:txBody>
      </p:sp>
      <p:pic>
        <p:nvPicPr>
          <p:cNvPr id="12" name="صوت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027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66"/>
    </mc:Choice>
    <mc:Fallback>
      <p:transition spd="slow" advTm="41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2"/>
    </mc:Choice>
    <mc:Fallback>
      <p:transition spd="slow" advTm="5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5|4.8|2.2|9.3|1|3.1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5.3|24.7|0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4.8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751</TotalTime>
  <Words>152</Words>
  <Application>Microsoft Office PowerPoint</Application>
  <PresentationFormat>عرض على الشاشة (3:4)‏</PresentationFormat>
  <Paragraphs>52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84</cp:revision>
  <dcterms:created xsi:type="dcterms:W3CDTF">2020-05-02T02:36:07Z</dcterms:created>
  <dcterms:modified xsi:type="dcterms:W3CDTF">2020-06-09T07:56:45Z</dcterms:modified>
</cp:coreProperties>
</file>