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7"/>
  </p:notesMasterIdLst>
  <p:sldIdLst>
    <p:sldId id="256" r:id="rId2"/>
    <p:sldId id="262" r:id="rId3"/>
    <p:sldId id="261" r:id="rId4"/>
    <p:sldId id="270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792" y="78"/>
      </p:cViewPr>
      <p:guideLst>
        <p:guide orient="horz" pos="2160"/>
        <p:guide pos="381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ABDD766-142E-491A-BDE9-5E9FAA47D7BD}" type="datetimeFigureOut">
              <a:rPr lang="ar-SA" smtClean="0"/>
              <a:t>17/10/41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08D70BB-8D43-4B1B-B109-A2FBD2FF1C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5855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D70BB-8D43-4B1B-B109-A2FBD2FF1C6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643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6471" y="4511570"/>
            <a:ext cx="4484355" cy="2216689"/>
          </a:xfrm>
        </p:spPr>
        <p:txBody>
          <a:bodyPr>
            <a:normAutofit/>
          </a:bodyPr>
          <a:lstStyle/>
          <a:p>
            <a:r>
              <a:rPr lang="ar-SA" sz="6000" dirty="0">
                <a:solidFill>
                  <a:srgbClr val="FF0000"/>
                </a:solidFill>
              </a:rPr>
              <a:t>استكشاف الكتل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32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فقاعة التفكير: على شكل سحابة 4">
            <a:extLst>
              <a:ext uri="{FF2B5EF4-FFF2-40B4-BE49-F238E27FC236}">
                <a16:creationId xmlns:a16="http://schemas.microsoft.com/office/drawing/2014/main" id="{0B5DC72E-94E6-4874-96BE-926ADA51B0F9}"/>
              </a:ext>
            </a:extLst>
          </p:cNvPr>
          <p:cNvSpPr/>
          <p:nvPr/>
        </p:nvSpPr>
        <p:spPr>
          <a:xfrm>
            <a:off x="2955627" y="249970"/>
            <a:ext cx="6474543" cy="2020529"/>
          </a:xfrm>
          <a:prstGeom prst="cloudCallout">
            <a:avLst>
              <a:gd name="adj1" fmla="val -2382"/>
              <a:gd name="adj2" fmla="val 12381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سحابة 5">
            <a:extLst>
              <a:ext uri="{FF2B5EF4-FFF2-40B4-BE49-F238E27FC236}">
                <a16:creationId xmlns:a16="http://schemas.microsoft.com/office/drawing/2014/main" id="{C93F9F55-174A-499A-ADB4-FC57CE8700FA}"/>
              </a:ext>
            </a:extLst>
          </p:cNvPr>
          <p:cNvSpPr/>
          <p:nvPr/>
        </p:nvSpPr>
        <p:spPr>
          <a:xfrm>
            <a:off x="3727130" y="2477729"/>
            <a:ext cx="5864942" cy="2418736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isometricOffAxis2Lef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/>
                <a:solidFill>
                  <a:schemeClr val="accent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1- أن تقيس الكتل باستعمال الغرام والكيلو غرام</a:t>
            </a:r>
            <a:endParaRPr lang="ar-SA" b="1" dirty="0">
              <a:ln/>
              <a:solidFill>
                <a:schemeClr val="accent3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3FB3FBC-91AD-4894-A75D-DB43A082D277}"/>
              </a:ext>
            </a:extLst>
          </p:cNvPr>
          <p:cNvSpPr txBox="1"/>
          <p:nvPr/>
        </p:nvSpPr>
        <p:spPr>
          <a:xfrm>
            <a:off x="4313904" y="494440"/>
            <a:ext cx="4114800" cy="1754326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600" b="1" dirty="0">
                <a:ln/>
                <a:solidFill>
                  <a:schemeClr val="accent4"/>
                </a:solidFill>
              </a:rPr>
              <a:t>عزيزي التلميذ :</a:t>
            </a:r>
          </a:p>
          <a:p>
            <a:pPr algn="ctr"/>
            <a:r>
              <a:rPr lang="ar-SA" sz="3600" b="1" dirty="0">
                <a:ln/>
                <a:solidFill>
                  <a:schemeClr val="accent4"/>
                </a:solidFill>
              </a:rPr>
              <a:t>ما نرجو تحقيقه في هذا الدرس هو</a:t>
            </a:r>
            <a:endParaRPr lang="ar-SA" b="1" dirty="0">
              <a:ln/>
              <a:solidFill>
                <a:schemeClr val="accent4"/>
              </a:solidFill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B02A79D8-E8DF-479F-BCE5-97764C6EC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5187" y="4380271"/>
            <a:ext cx="4984955" cy="241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766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سحابة 1">
            <a:extLst>
              <a:ext uri="{FF2B5EF4-FFF2-40B4-BE49-F238E27FC236}">
                <a16:creationId xmlns:a16="http://schemas.microsoft.com/office/drawing/2014/main" id="{91AEF97C-B535-4A34-92B3-8CE8D09A0BFD}"/>
              </a:ext>
            </a:extLst>
          </p:cNvPr>
          <p:cNvSpPr/>
          <p:nvPr/>
        </p:nvSpPr>
        <p:spPr>
          <a:xfrm>
            <a:off x="3038167" y="-29497"/>
            <a:ext cx="4955459" cy="1578077"/>
          </a:xfrm>
          <a:prstGeom prst="cloud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8841670-9B90-4B4D-A2E9-7B6E444D13F4}"/>
              </a:ext>
            </a:extLst>
          </p:cNvPr>
          <p:cNvSpPr txBox="1"/>
          <p:nvPr/>
        </p:nvSpPr>
        <p:spPr>
          <a:xfrm>
            <a:off x="3288890" y="182248"/>
            <a:ext cx="454250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solidFill>
                  <a:srgbClr val="FFFF00"/>
                </a:solidFill>
              </a:rPr>
              <a:t>نقيس أوزان الكتل</a:t>
            </a:r>
            <a:endParaRPr lang="ar-SA" dirty="0">
              <a:solidFill>
                <a:srgbClr val="FFFF00"/>
              </a:solidFill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E0F22DB0-D79F-45F0-B1A5-64B474A5B5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17" b="93868" l="7563" r="94538">
                        <a14:foregroundMark x1="91176" y1="25472" x2="91176" y2="25472"/>
                        <a14:foregroundMark x1="91597" y1="22170" x2="91597" y2="221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88890" y="2188028"/>
            <a:ext cx="7867094" cy="3967843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D7D49B1-AA23-456F-8107-BE8836862B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38" b="100000" l="4815" r="95926">
                        <a14:foregroundMark x1="17037" y1="10215" x2="17037" y2="10215"/>
                        <a14:foregroundMark x1="57407" y1="87097" x2="57407" y2="87097"/>
                        <a14:foregroundMark x1="58148" y1="88710" x2="58148" y2="88710"/>
                        <a14:foregroundMark x1="58889" y1="84946" x2="58889" y2="84946"/>
                        <a14:foregroundMark x1="8889" y1="45699" x2="8889" y2="45699"/>
                        <a14:foregroundMark x1="8519" y1="60753" x2="8519" y2="60753"/>
                        <a14:foregroundMark x1="10370" y1="69355" x2="10370" y2="69355"/>
                        <a14:foregroundMark x1="12222" y1="74194" x2="12222" y2="74194"/>
                        <a14:foregroundMark x1="15926" y1="80108" x2="15926" y2="80108"/>
                        <a14:foregroundMark x1="20370" y1="86022" x2="20370" y2="86022"/>
                        <a14:foregroundMark x1="32593" y1="95699" x2="32593" y2="95699"/>
                        <a14:foregroundMark x1="26667" y1="93548" x2="26667" y2="93548"/>
                        <a14:foregroundMark x1="22963" y1="90860" x2="22963" y2="90860"/>
                        <a14:foregroundMark x1="35926" y1="97312" x2="35926" y2="973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32629" y="1795242"/>
            <a:ext cx="3670599" cy="2376707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FA8298C1-9753-4BCD-A1A2-27B3382B76E8}"/>
              </a:ext>
            </a:extLst>
          </p:cNvPr>
          <p:cNvSpPr txBox="1"/>
          <p:nvPr/>
        </p:nvSpPr>
        <p:spPr>
          <a:xfrm rot="507038">
            <a:off x="5388064" y="4811499"/>
            <a:ext cx="1655357" cy="2769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endParaRPr lang="ar-SA" sz="1200" b="1" dirty="0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47CF8145-0FD0-487D-8E28-FC912FAE96E5}"/>
              </a:ext>
            </a:extLst>
          </p:cNvPr>
          <p:cNvSpPr txBox="1"/>
          <p:nvPr/>
        </p:nvSpPr>
        <p:spPr>
          <a:xfrm rot="507038">
            <a:off x="5379018" y="4808050"/>
            <a:ext cx="1655357" cy="33855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1600" b="1"/>
              <a:t>1.450</a:t>
            </a:r>
            <a:endParaRPr lang="ar-SA" sz="1050" b="1" dirty="0"/>
          </a:p>
        </p:txBody>
      </p:sp>
      <p:cxnSp>
        <p:nvCxnSpPr>
          <p:cNvPr id="12" name="رابط كسهم مستقيم 11">
            <a:extLst>
              <a:ext uri="{FF2B5EF4-FFF2-40B4-BE49-F238E27FC236}">
                <a16:creationId xmlns:a16="http://schemas.microsoft.com/office/drawing/2014/main" id="{82A627F4-DB61-408F-8D56-7F3B558A35F7}"/>
              </a:ext>
            </a:extLst>
          </p:cNvPr>
          <p:cNvCxnSpPr/>
          <p:nvPr/>
        </p:nvCxnSpPr>
        <p:spPr>
          <a:xfrm flipV="1">
            <a:off x="6432579" y="2160699"/>
            <a:ext cx="2797629" cy="2789299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>
            <a:extLst>
              <a:ext uri="{FF2B5EF4-FFF2-40B4-BE49-F238E27FC236}">
                <a16:creationId xmlns:a16="http://schemas.microsoft.com/office/drawing/2014/main" id="{73B04116-774E-4587-B7F4-1D3DFCF48861}"/>
              </a:ext>
            </a:extLst>
          </p:cNvPr>
          <p:cNvCxnSpPr>
            <a:cxnSpLocks/>
          </p:cNvCxnSpPr>
          <p:nvPr/>
        </p:nvCxnSpPr>
        <p:spPr>
          <a:xfrm flipH="1" flipV="1">
            <a:off x="3288890" y="3059246"/>
            <a:ext cx="2698613" cy="17770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سحابة 20">
            <a:extLst>
              <a:ext uri="{FF2B5EF4-FFF2-40B4-BE49-F238E27FC236}">
                <a16:creationId xmlns:a16="http://schemas.microsoft.com/office/drawing/2014/main" id="{CFB8E764-973E-4AA2-AE14-12E86DFDB928}"/>
              </a:ext>
            </a:extLst>
          </p:cNvPr>
          <p:cNvSpPr/>
          <p:nvPr/>
        </p:nvSpPr>
        <p:spPr>
          <a:xfrm>
            <a:off x="8016217" y="1149397"/>
            <a:ext cx="3162358" cy="1077685"/>
          </a:xfrm>
          <a:prstGeom prst="clou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/>
              <a:t>الغرام</a:t>
            </a:r>
            <a:endParaRPr lang="ar-SA" dirty="0"/>
          </a:p>
        </p:txBody>
      </p:sp>
      <p:sp>
        <p:nvSpPr>
          <p:cNvPr id="22" name="سحابة 21">
            <a:extLst>
              <a:ext uri="{FF2B5EF4-FFF2-40B4-BE49-F238E27FC236}">
                <a16:creationId xmlns:a16="http://schemas.microsoft.com/office/drawing/2014/main" id="{1742424A-36B6-40F6-82E9-37CB18AB2A37}"/>
              </a:ext>
            </a:extLst>
          </p:cNvPr>
          <p:cNvSpPr/>
          <p:nvPr/>
        </p:nvSpPr>
        <p:spPr>
          <a:xfrm>
            <a:off x="692027" y="1941366"/>
            <a:ext cx="3946169" cy="1258727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/>
              <a:t>الكيلو غرام</a:t>
            </a:r>
            <a:endParaRPr lang="ar-SA" dirty="0"/>
          </a:p>
        </p:txBody>
      </p:sp>
      <p:sp>
        <p:nvSpPr>
          <p:cNvPr id="23" name="سحابة 22">
            <a:extLst>
              <a:ext uri="{FF2B5EF4-FFF2-40B4-BE49-F238E27FC236}">
                <a16:creationId xmlns:a16="http://schemas.microsoft.com/office/drawing/2014/main" id="{DA0A30FD-3F8B-4E2C-AF30-93BC726E3531}"/>
              </a:ext>
            </a:extLst>
          </p:cNvPr>
          <p:cNvSpPr/>
          <p:nvPr/>
        </p:nvSpPr>
        <p:spPr>
          <a:xfrm>
            <a:off x="10840858" y="2983595"/>
            <a:ext cx="1371009" cy="677415"/>
          </a:xfrm>
          <a:prstGeom prst="clou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>
                <a:solidFill>
                  <a:srgbClr val="FF0000"/>
                </a:solidFill>
              </a:rPr>
              <a:t>غ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24" name="سحابة 23">
            <a:extLst>
              <a:ext uri="{FF2B5EF4-FFF2-40B4-BE49-F238E27FC236}">
                <a16:creationId xmlns:a16="http://schemas.microsoft.com/office/drawing/2014/main" id="{3E23B637-31DF-4057-91BB-A9273371960B}"/>
              </a:ext>
            </a:extLst>
          </p:cNvPr>
          <p:cNvSpPr/>
          <p:nvPr/>
        </p:nvSpPr>
        <p:spPr>
          <a:xfrm>
            <a:off x="704435" y="4013954"/>
            <a:ext cx="1371009" cy="677415"/>
          </a:xfrm>
          <a:prstGeom prst="clou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>
                <a:solidFill>
                  <a:srgbClr val="FF0000"/>
                </a:solidFill>
              </a:rPr>
              <a:t>كغ</a:t>
            </a:r>
            <a:endParaRPr lang="ar-SA" dirty="0">
              <a:solidFill>
                <a:srgbClr val="FF0000"/>
              </a:solidFill>
            </a:endParaRPr>
          </a:p>
        </p:txBody>
      </p:sp>
      <p:cxnSp>
        <p:nvCxnSpPr>
          <p:cNvPr id="26" name="رابط كسهم مستقيم 25">
            <a:extLst>
              <a:ext uri="{FF2B5EF4-FFF2-40B4-BE49-F238E27FC236}">
                <a16:creationId xmlns:a16="http://schemas.microsoft.com/office/drawing/2014/main" id="{28382C02-9F0A-4A60-A1DE-8ECE999742BB}"/>
              </a:ext>
            </a:extLst>
          </p:cNvPr>
          <p:cNvCxnSpPr>
            <a:cxnSpLocks/>
          </p:cNvCxnSpPr>
          <p:nvPr/>
        </p:nvCxnSpPr>
        <p:spPr>
          <a:xfrm>
            <a:off x="9252799" y="2188028"/>
            <a:ext cx="1718830" cy="871218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كسهم مستقيم 26">
            <a:extLst>
              <a:ext uri="{FF2B5EF4-FFF2-40B4-BE49-F238E27FC236}">
                <a16:creationId xmlns:a16="http://schemas.microsoft.com/office/drawing/2014/main" id="{2FB6A048-E006-41EF-B76C-0E5C17B90092}"/>
              </a:ext>
            </a:extLst>
          </p:cNvPr>
          <p:cNvCxnSpPr>
            <a:cxnSpLocks/>
          </p:cNvCxnSpPr>
          <p:nvPr/>
        </p:nvCxnSpPr>
        <p:spPr>
          <a:xfrm flipH="1">
            <a:off x="2006546" y="3103388"/>
            <a:ext cx="1282344" cy="8998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سحابة 31">
            <a:extLst>
              <a:ext uri="{FF2B5EF4-FFF2-40B4-BE49-F238E27FC236}">
                <a16:creationId xmlns:a16="http://schemas.microsoft.com/office/drawing/2014/main" id="{1C88D613-584E-45A1-BDE3-35E057C5A936}"/>
              </a:ext>
            </a:extLst>
          </p:cNvPr>
          <p:cNvSpPr/>
          <p:nvPr/>
        </p:nvSpPr>
        <p:spPr>
          <a:xfrm>
            <a:off x="3657600" y="5821217"/>
            <a:ext cx="6226101" cy="1074192"/>
          </a:xfrm>
          <a:prstGeom prst="cloud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FF0000"/>
                </a:solidFill>
              </a:rPr>
              <a:t>1 كغ = 1000غ</a:t>
            </a:r>
            <a:endParaRPr lang="ar-S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401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3" grpId="1" animBg="1"/>
      <p:bldP spid="21" grpId="0" animBg="1"/>
      <p:bldP spid="22" grpId="0" animBg="1"/>
      <p:bldP spid="23" grpId="0" animBg="1"/>
      <p:bldP spid="24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سحابة 11">
            <a:extLst>
              <a:ext uri="{FF2B5EF4-FFF2-40B4-BE49-F238E27FC236}">
                <a16:creationId xmlns:a16="http://schemas.microsoft.com/office/drawing/2014/main" id="{BA7ED005-171F-4A54-8853-6C344A5C30A8}"/>
              </a:ext>
            </a:extLst>
          </p:cNvPr>
          <p:cNvSpPr/>
          <p:nvPr/>
        </p:nvSpPr>
        <p:spPr>
          <a:xfrm>
            <a:off x="3038167" y="-29497"/>
            <a:ext cx="5943601" cy="1578077"/>
          </a:xfrm>
          <a:prstGeom prst="cloud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/>
              <a:t>تمرّن</a:t>
            </a:r>
            <a:endParaRPr lang="ar-SA" dirty="0"/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1982BD8F-BF73-43C6-83CF-2E789655EDEC}"/>
              </a:ext>
            </a:extLst>
          </p:cNvPr>
          <p:cNvSpPr/>
          <p:nvPr/>
        </p:nvSpPr>
        <p:spPr>
          <a:xfrm>
            <a:off x="1585459" y="1828800"/>
            <a:ext cx="8948057" cy="555171"/>
          </a:xfrm>
          <a:prstGeom prst="roundRect">
            <a:avLst>
              <a:gd name="adj" fmla="val 50000"/>
            </a:avLst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/>
              <a:t>ضع (</a:t>
            </a:r>
            <a:r>
              <a:rPr lang="ar-SA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كغ</a:t>
            </a:r>
            <a:r>
              <a:rPr lang="ar-SA" sz="3600" dirty="0"/>
              <a:t>) أو  (</a:t>
            </a:r>
            <a:r>
              <a:rPr lang="ar-SA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غ</a:t>
            </a:r>
            <a:r>
              <a:rPr lang="ar-SA" sz="3600" dirty="0"/>
              <a:t>) في الفراغ المناسب</a:t>
            </a:r>
            <a:endParaRPr lang="ar-SA" dirty="0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7055C3F3-A135-4B19-B011-773863D75E40}"/>
              </a:ext>
            </a:extLst>
          </p:cNvPr>
          <p:cNvSpPr/>
          <p:nvPr/>
        </p:nvSpPr>
        <p:spPr>
          <a:xfrm>
            <a:off x="2336573" y="3292928"/>
            <a:ext cx="7445828" cy="555171"/>
          </a:xfrm>
          <a:prstGeom prst="roundRect">
            <a:avLst>
              <a:gd name="adj" fmla="val 50000"/>
            </a:avLst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/>
              <a:t>كتلة طفل عمره 3 سنوات تساوي 15.......تقريبا</a:t>
            </a:r>
            <a:endParaRPr lang="ar-SA" dirty="0"/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70B74071-5294-4A76-83AE-33B060259D8D}"/>
              </a:ext>
            </a:extLst>
          </p:cNvPr>
          <p:cNvSpPr/>
          <p:nvPr/>
        </p:nvSpPr>
        <p:spPr>
          <a:xfrm>
            <a:off x="3369129" y="4337957"/>
            <a:ext cx="5840185" cy="555171"/>
          </a:xfrm>
          <a:prstGeom prst="roundRect">
            <a:avLst>
              <a:gd name="adj" fmla="val 50000"/>
            </a:avLst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/>
              <a:t>كتلة حبة قمح تساوي 2 ......تقريبا</a:t>
            </a:r>
            <a:endParaRPr lang="ar-SA" dirty="0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2E4EC3CD-456C-4AFB-AA66-86AE1EF135C2}"/>
              </a:ext>
            </a:extLst>
          </p:cNvPr>
          <p:cNvSpPr/>
          <p:nvPr/>
        </p:nvSpPr>
        <p:spPr>
          <a:xfrm>
            <a:off x="4018935" y="5382986"/>
            <a:ext cx="4962833" cy="555171"/>
          </a:xfrm>
          <a:prstGeom prst="roundRect">
            <a:avLst>
              <a:gd name="adj" fmla="val 50000"/>
            </a:avLst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/>
              <a:t>كتلة خاتم تساوي5....تقريبا</a:t>
            </a:r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F499D71-A012-4702-8F6B-8D5CEEA40C7D}"/>
              </a:ext>
            </a:extLst>
          </p:cNvPr>
          <p:cNvSpPr txBox="1"/>
          <p:nvPr/>
        </p:nvSpPr>
        <p:spPr>
          <a:xfrm>
            <a:off x="3561735" y="3136612"/>
            <a:ext cx="9144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</a:rPr>
              <a:t>كغ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2F8D6808-1C49-482A-94DF-03D576B4C38B}"/>
              </a:ext>
            </a:extLst>
          </p:cNvPr>
          <p:cNvSpPr txBox="1"/>
          <p:nvPr/>
        </p:nvSpPr>
        <p:spPr>
          <a:xfrm flipH="1">
            <a:off x="4726745" y="4218448"/>
            <a:ext cx="39389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</a:rPr>
              <a:t>غ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43F0D9AB-9BE5-489B-A198-9D74BC6B9BE6}"/>
              </a:ext>
            </a:extLst>
          </p:cNvPr>
          <p:cNvSpPr txBox="1"/>
          <p:nvPr/>
        </p:nvSpPr>
        <p:spPr>
          <a:xfrm flipH="1">
            <a:off x="5413718" y="5353382"/>
            <a:ext cx="39389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</a:rPr>
              <a:t>غ</a:t>
            </a:r>
            <a:endParaRPr lang="ar-S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81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8" grpId="0" animBg="1"/>
      <p:bldP spid="19" grpId="0" animBg="1"/>
      <p:bldP spid="3" grpId="0"/>
      <p:bldP spid="4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133472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SA" sz="8000" b="1" dirty="0">
                <a:solidFill>
                  <a:srgbClr val="FF0000"/>
                </a:solidFill>
              </a:rPr>
              <a:t>والى لقاء جديد في درس جديد</a:t>
            </a:r>
            <a:endParaRPr lang="ar-SA" sz="1400" b="1" dirty="0">
              <a:solidFill>
                <a:srgbClr val="FF0000"/>
              </a:solidFill>
            </a:endParaRPr>
          </a:p>
          <a:p>
            <a:endParaRPr lang="ar-S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722</TotalTime>
  <Words>76</Words>
  <Application>Microsoft Office PowerPoint</Application>
  <PresentationFormat>شاشة عريضة</PresentationFormat>
  <Paragraphs>21</Paragraphs>
  <Slides>5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8" baseType="lpstr">
      <vt:lpstr>Arial</vt:lpstr>
      <vt:lpstr>Calibri</vt:lpstr>
      <vt:lpstr>school</vt:lpstr>
      <vt:lpstr>استكشاف الكتل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SRSY-LAP-DE43</cp:lastModifiedBy>
  <cp:revision>69</cp:revision>
  <dcterms:created xsi:type="dcterms:W3CDTF">2020-05-02T02:36:07Z</dcterms:created>
  <dcterms:modified xsi:type="dcterms:W3CDTF">2020-06-08T14:11:01Z</dcterms:modified>
</cp:coreProperties>
</file>