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104865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A9385E-A85A-4D51-B9EA-B48680FE60DF}" type="datetimeFigureOut">
              <a:rPr lang="ar-SY" smtClean="0"/>
              <a:t>18/09/1441</a:t>
            </a:fld>
            <a:endParaRPr lang="ar-SY"/>
          </a:p>
        </p:txBody>
      </p:sp>
      <p:sp>
        <p:nvSpPr>
          <p:cNvPr id="104865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104865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104865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104865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3DDB64-20DC-4603-8606-C43630C53234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310917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1048603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DDB64-20DC-4603-8606-C43630C53234}" type="slidenum">
              <a:rPr lang="ar-SY" smtClean="0"/>
              <a:t>9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90775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2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2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الْمَوسِمُ الزِّرِاعِيُّ</a:t>
            </a:r>
            <a:endParaRPr lang="en-US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479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Content Placeholder 2"/>
          <p:cNvSpPr>
            <a:spLocks noGrp="1"/>
          </p:cNvSpPr>
          <p:nvPr>
            <p:ph idx="1"/>
          </p:nvPr>
        </p:nvSpPr>
        <p:spPr>
          <a:xfrm>
            <a:off x="457200" y="409434"/>
            <a:ext cx="8229600" cy="5716730"/>
          </a:xfrm>
        </p:spPr>
        <p:txBody>
          <a:bodyPr/>
          <a:lstStyle/>
          <a:p>
            <a:pPr algn="r" rtl="1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ar-SY" dirty="0" smtClean="0"/>
              <a:t>            مخرجات التعلم : </a:t>
            </a:r>
            <a:endParaRPr lang="ar-SA" dirty="0" smtClean="0"/>
          </a:p>
          <a:p>
            <a:pPr marL="0" indent="0" algn="r" rtl="1">
              <a:buNone/>
            </a:pPr>
            <a:r>
              <a:rPr lang="ar-SY" dirty="0" smtClean="0"/>
              <a:t>        </a:t>
            </a:r>
            <a:r>
              <a:rPr lang="ar-DZ" dirty="0" smtClean="0"/>
              <a:t>يتوقع </a:t>
            </a:r>
            <a:r>
              <a:rPr lang="ar-DZ" dirty="0"/>
              <a:t>منك عزيزي التلميذ في نهاية هذا </a:t>
            </a:r>
            <a:r>
              <a:rPr lang="ar-DZ" dirty="0" smtClean="0"/>
              <a:t>الدرس</a:t>
            </a:r>
            <a:endParaRPr lang="ar-SY" dirty="0" smtClean="0"/>
          </a:p>
          <a:p>
            <a:pPr marL="0" indent="0" algn="r" rtl="1">
              <a:buNone/>
            </a:pPr>
            <a:r>
              <a:rPr lang="ar-SY" dirty="0"/>
              <a:t> </a:t>
            </a:r>
            <a:r>
              <a:rPr lang="ar-SY" dirty="0" smtClean="0"/>
              <a:t>            </a:t>
            </a:r>
            <a:r>
              <a:rPr lang="ar-DZ" dirty="0" smtClean="0"/>
              <a:t> </a:t>
            </a:r>
            <a:r>
              <a:rPr lang="ar-DZ" dirty="0"/>
              <a:t>أن تكون </a:t>
            </a:r>
            <a:r>
              <a:rPr lang="ar-SY" dirty="0" smtClean="0"/>
              <a:t>ق</a:t>
            </a:r>
            <a:r>
              <a:rPr lang="ar-DZ" dirty="0" smtClean="0"/>
              <a:t>ادرا </a:t>
            </a:r>
            <a:r>
              <a:rPr lang="ar-DZ" dirty="0"/>
              <a:t>على :</a:t>
            </a:r>
            <a:endParaRPr lang="en-US" dirty="0"/>
          </a:p>
          <a:p>
            <a:pPr marL="0" indent="0" algn="r" rtl="1">
              <a:buNone/>
            </a:pPr>
            <a:r>
              <a:rPr lang="en-US" dirty="0" smtClean="0"/>
              <a:t>     </a:t>
            </a:r>
            <a:r>
              <a:rPr lang="ar-SY" dirty="0" smtClean="0"/>
              <a:t>1</a:t>
            </a:r>
            <a:r>
              <a:rPr lang="ar-DZ" dirty="0" smtClean="0"/>
              <a:t>- </a:t>
            </a:r>
            <a:r>
              <a:rPr lang="ar-DZ" dirty="0"/>
              <a:t>قراءة النص قراءة صحيحة ومعبرة مراعيا </a:t>
            </a:r>
            <a:r>
              <a:rPr lang="ar-DZ" dirty="0" smtClean="0"/>
              <a:t>أماك</a:t>
            </a:r>
            <a:r>
              <a:rPr lang="ar-SY" dirty="0" smtClean="0"/>
              <a:t>ن</a:t>
            </a:r>
          </a:p>
          <a:p>
            <a:pPr marL="0" indent="0" algn="r" rtl="1">
              <a:buNone/>
            </a:pPr>
            <a:r>
              <a:rPr lang="ar-SY" dirty="0"/>
              <a:t> </a:t>
            </a:r>
            <a:r>
              <a:rPr lang="ar-SY" dirty="0" smtClean="0"/>
              <a:t>           الوقف والحركات .</a:t>
            </a:r>
            <a:endParaRPr lang="en-US" dirty="0"/>
          </a:p>
          <a:p>
            <a:pPr marL="0" indent="0" algn="r" rtl="1">
              <a:buNone/>
            </a:pPr>
            <a:r>
              <a:rPr lang="en-US" dirty="0" smtClean="0"/>
              <a:t>٢        </a:t>
            </a:r>
            <a:r>
              <a:rPr lang="ar-DZ" dirty="0" smtClean="0"/>
              <a:t>- </a:t>
            </a:r>
            <a:r>
              <a:rPr lang="ar-DZ" dirty="0"/>
              <a:t>اختيار المعنى الصحيح للكلمات الجديدة .</a:t>
            </a:r>
            <a:endParaRPr lang="en-US" dirty="0"/>
          </a:p>
          <a:p>
            <a:pPr marL="0" indent="0" algn="r" rtl="1">
              <a:buNone/>
            </a:pPr>
            <a:r>
              <a:rPr lang="en-US" dirty="0" smtClean="0"/>
              <a:t>٣         </a:t>
            </a:r>
            <a:r>
              <a:rPr lang="ar-DZ" dirty="0"/>
              <a:t>– ربط بعض المفردات بمرادفاتها وأخرى بأضدادها .</a:t>
            </a:r>
            <a:endParaRPr lang="en-US" dirty="0"/>
          </a:p>
          <a:p>
            <a:pPr marL="0" indent="0" algn="r">
              <a:buNone/>
            </a:pPr>
            <a:r>
              <a:rPr lang="en-US" dirty="0" smtClean="0"/>
              <a:t>٤                   </a:t>
            </a:r>
            <a:r>
              <a:rPr lang="ar-DZ" dirty="0" smtClean="0"/>
              <a:t>- </a:t>
            </a:r>
            <a:r>
              <a:rPr lang="ar-DZ" dirty="0"/>
              <a:t>التعبير مستخدما أسلوب </a:t>
            </a:r>
            <a:r>
              <a:rPr lang="ar-DZ" dirty="0" smtClean="0"/>
              <a:t>الشرط</a:t>
            </a:r>
            <a:endParaRPr lang="en-US" dirty="0" smtClean="0"/>
          </a:p>
          <a:p>
            <a:pPr marL="0" indent="0" algn="ctr">
              <a:buNone/>
            </a:pPr>
            <a:r>
              <a:rPr lang="ar-SY" dirty="0" err="1" smtClean="0"/>
              <a:t>با</a:t>
            </a:r>
            <a:r>
              <a:rPr lang="ar-DZ" dirty="0" smtClean="0"/>
              <a:t>لأداة </a:t>
            </a:r>
            <a:r>
              <a:rPr lang="ar-DZ" dirty="0"/>
              <a:t>( </a:t>
            </a:r>
            <a:r>
              <a:rPr lang="ar-DZ" dirty="0" smtClean="0"/>
              <a:t>إذا</a:t>
            </a:r>
            <a:r>
              <a:rPr lang="ar-SY" dirty="0" smtClean="0"/>
              <a:t>).</a:t>
            </a:r>
            <a:r>
              <a:rPr lang="ar-DZ" dirty="0" smtClean="0"/>
              <a:t> </a:t>
            </a:r>
            <a:endParaRPr lang="en-US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25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457200" y="409434"/>
            <a:ext cx="8229600" cy="571673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97152" name="صورة 209715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9434"/>
            <a:ext cx="7963785" cy="4247626"/>
          </a:xfrm>
          <a:prstGeom prst="rect">
            <a:avLst/>
          </a:prstGeom>
        </p:spPr>
      </p:pic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4740">
        <p15:prstTrans prst="pageCurlDouble"/>
      </p:transition>
    </mc:Choice>
    <mc:Fallback>
      <p:transition spd="slow" advTm="24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457200" y="570016"/>
            <a:ext cx="8229600" cy="997526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المَوسِمُ الزِّرَاعِيُّ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A" dirty="0" smtClean="0"/>
              <a:t>1</a:t>
            </a:r>
            <a:endParaRPr lang="en-US" dirty="0"/>
          </a:p>
        </p:txBody>
      </p:sp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457200" y="1686296"/>
            <a:ext cx="8229600" cy="4439867"/>
          </a:xfrm>
        </p:spPr>
        <p:txBody>
          <a:bodyPr>
            <a:normAutofit fontScale="96875"/>
          </a:bodyPr>
          <a:lstStyle/>
          <a:p>
            <a:pPr marL="0" indent="0" algn="ctr">
              <a:buNone/>
            </a:pPr>
            <a:r>
              <a:rPr lang="ar-SA" sz="3600" b="1" dirty="0"/>
              <a:t>ا</a:t>
            </a:r>
            <a:r>
              <a:rPr lang="ar-SA" sz="3600" b="1" dirty="0" smtClean="0"/>
              <a:t>لْتفتَ المزَارعُ نَحوَ صديقهِ المهندسِ الزِّراعِيِّ، وقالَ بِحُزنٍ: مَحْصُولُ القطْنِ هذا العامَ قليلٌ . فقالَ المهندسُ : هَوِّنْ عليكَ يا صديقي ، قالَ المزارعُ: كُنْتُ سَأشْتري           سيَّارةً لنقلِ القُطْنِ ، ولكنْ فشِلَتْ خُطَّتِي ، هَزَّ المهندسُ      رأسَهُ ، وقالَ : نَعمْ ، أنتَ مُتِضَرِّرٌ من سُوءِ المَوسِمِ </a:t>
            </a:r>
          </a:p>
          <a:p>
            <a:pPr marL="0" indent="0" algn="r">
              <a:buNone/>
            </a:pPr>
            <a:r>
              <a:rPr lang="ar-SA" sz="3600" b="1" dirty="0" smtClean="0"/>
              <a:t>                   وجميعُ النَّاسِ </a:t>
            </a:r>
          </a:p>
          <a:p>
            <a:pPr marL="0" indent="0" algn="r">
              <a:buNone/>
            </a:pPr>
            <a:r>
              <a:rPr lang="ar-SA" sz="3600" b="1" dirty="0"/>
              <a:t> </a:t>
            </a:r>
            <a:r>
              <a:rPr lang="ar-SA" sz="3600" b="1" dirty="0" smtClean="0"/>
              <a:t>                 سيُصيبُهمُ الضَّرَرَ</a:t>
            </a:r>
            <a:r>
              <a:rPr lang="ar-SA" b="1" dirty="0" smtClean="0"/>
              <a:t>.</a:t>
            </a:r>
            <a:endParaRPr lang="en-US" b="1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9446">
        <p15:prstTrans prst="pageCurlDouble"/>
      </p:transition>
    </mc:Choice>
    <mc:Fallback>
      <p:transition spd="slow" advTm="39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457200" y="403762"/>
            <a:ext cx="8229600" cy="572240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b="1" dirty="0" smtClean="0"/>
              <a:t>2</a:t>
            </a:r>
          </a:p>
          <a:p>
            <a:pPr marL="0" indent="0" algn="ctr">
              <a:buNone/>
            </a:pPr>
            <a:r>
              <a:rPr lang="ar-SA" sz="4000" b="1" dirty="0" smtClean="0"/>
              <a:t>دُهِشَ المُزارِعُ ، وقالَ : كيفَ؟ قال المهندسُ : إِذا قَلَّ مَحصُولُ القطن ارتفعت أسْعارُ </a:t>
            </a:r>
            <a:r>
              <a:rPr lang="ar-SA" sz="4000" b="1" dirty="0" smtClean="0"/>
              <a:t>المَلابِسِ </a:t>
            </a:r>
            <a:r>
              <a:rPr lang="ar-SA" sz="4000" b="1" dirty="0" smtClean="0"/>
              <a:t>القُطْنيَّةِ. اِبْتسَمَ المزارعُ وقالَ: فهمت ، فهمت ...وكيفَ يُمْكنُ أنْ نَحُلَّ المُشْكِلَةَ؟ قال المهندسُ: أنُصَحُكَ أن تستفيدَ منْ أخْطائِكَ حتَّى لا تقعَ فيها العامَ القادمَ . </a:t>
            </a:r>
          </a:p>
          <a:p>
            <a:pPr marL="0" indent="0" algn="r">
              <a:buNone/>
            </a:pPr>
            <a:r>
              <a:rPr lang="ar-SA" sz="4000" b="1" dirty="0" smtClean="0"/>
              <a:t>           قالَ المُزارعُ: رَأيُكَ صَائِبٌ </a:t>
            </a:r>
          </a:p>
          <a:p>
            <a:pPr marL="0" indent="0" algn="r">
              <a:buNone/>
            </a:pPr>
            <a:r>
              <a:rPr lang="ar-SA" sz="4000" b="1" dirty="0" smtClean="0"/>
              <a:t>          عليَّ أنْ أختارَ البِذارَ الجَيِّدةَ.</a:t>
            </a:r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998">
        <p15:prstTrans prst="pageCurlDouble"/>
      </p:transition>
    </mc:Choice>
    <mc:Fallback>
      <p:transition spd="slow" advTm="309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457200" y="415636"/>
            <a:ext cx="8229600" cy="5710527"/>
          </a:xfrm>
        </p:spPr>
        <p:txBody>
          <a:bodyPr>
            <a:normAutofit fontScale="97222"/>
          </a:bodyPr>
          <a:lstStyle/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وضَعَ المهندسُ يدَهُ على كَتِفِ صدِيقِهِ المُزارعِ وقالَ: وعليكَ أَيَضاً أنْ تَسْقيَ الأرْضَ ، وتَسْتخْدِمَ المُبِيداتِ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الَّلازِمةَ بِشَكْلٍ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مُنْتَظَمٍ . قالَ المزارعُ : التَّخْطِيطُ ضَرُورِيٌ لِلنَّجاحِ ، ما أجملَ الحديثَ معك ! وفَّقَكَ اللهُ يا صديقي . ودَّعَ المُهندِسُ صَدِيقَهُ الفلاَّحَ</a:t>
            </a:r>
          </a:p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، وهُوَ يقولُ : آنَ الأوَانُ  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كَيْ نَسْتَفِيدَ مِنْ أَخْطَائِنا ، و أنْ يَتَعاونَ    </a:t>
            </a:r>
          </a:p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المُزَارعُ والمُهَنْدِسُ الزِّراعيُّ </a:t>
            </a:r>
          </a:p>
          <a:p>
            <a:pPr marL="0" indent="0" algn="ctr">
              <a:buNone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لِلْحُصُولِ على مَوْسِمٍ جَيِّدٍ.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267">
        <p15:prstTrans prst="pageCurlDouble"/>
      </p:transition>
    </mc:Choice>
    <mc:Fallback>
      <p:transition spd="slow" advTm="302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427512" y="463138"/>
            <a:ext cx="8259287" cy="5663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معاني الكلمات</a:t>
            </a:r>
          </a:p>
          <a:p>
            <a:pPr marL="0" indent="0" algn="ctr">
              <a:buNone/>
            </a:pPr>
            <a:endParaRPr lang="ar-SA" sz="36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194304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107608"/>
              </p:ext>
            </p:extLst>
          </p:nvPr>
        </p:nvGraphicFramePr>
        <p:xfrm>
          <a:off x="2956956" y="1397004"/>
          <a:ext cx="3716976" cy="53673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8488"/>
                <a:gridCol w="1858488"/>
              </a:tblGrid>
              <a:tr h="762714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الكلمةُ</a:t>
                      </a:r>
                      <a:endParaRPr lang="ar-SY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 smtClean="0"/>
                        <a:t>معناها</a:t>
                      </a:r>
                      <a:endParaRPr lang="ar-SY" sz="4000" dirty="0"/>
                    </a:p>
                  </a:txBody>
                  <a:tcPr/>
                </a:tc>
              </a:tr>
              <a:tr h="762714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هوِنْ عليكَ</a:t>
                      </a:r>
                      <a:endParaRPr lang="ar-SY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خفِّفْ عليك</a:t>
                      </a:r>
                      <a:endParaRPr lang="ar-SY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714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 smtClean="0">
                          <a:solidFill>
                            <a:schemeClr val="tx1"/>
                          </a:solidFill>
                        </a:rPr>
                        <a:t>دُهِشَ المُزارِعُ</a:t>
                      </a:r>
                      <a:endParaRPr lang="ar-SY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اسْتغرَبَ واسْتنكَرَ</a:t>
                      </a:r>
                      <a:endParaRPr lang="ar-SY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714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رأْيُكَ صَائِبٌ</a:t>
                      </a:r>
                      <a:endParaRPr lang="ar-SY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رأيُك صَحِيحٌ</a:t>
                      </a:r>
                      <a:endParaRPr lang="ar-SY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714">
                <a:tc>
                  <a:txBody>
                    <a:bodyPr/>
                    <a:lstStyle/>
                    <a:p>
                      <a:pPr rtl="1"/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آنَ </a:t>
                      </a:r>
                      <a:r>
                        <a:rPr lang="ar-SA" sz="3200" b="1" dirty="0" smtClean="0">
                          <a:solidFill>
                            <a:schemeClr val="tx1"/>
                          </a:solidFill>
                        </a:rPr>
                        <a:t>الأَوَانُ</a:t>
                      </a:r>
                      <a:endParaRPr lang="ar-SY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حَانَ</a:t>
                      </a:r>
                      <a:r>
                        <a:rPr lang="ar-SA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800" b="1" baseline="0" dirty="0" smtClean="0">
                          <a:solidFill>
                            <a:srgbClr val="FF0000"/>
                          </a:solidFill>
                        </a:rPr>
                        <a:t>الوَقْتُ</a:t>
                      </a:r>
                      <a:endParaRPr lang="ar-SY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62714">
                <a:tc>
                  <a:txBody>
                    <a:bodyPr/>
                    <a:lstStyle/>
                    <a:p>
                      <a:pPr rtl="1"/>
                      <a:r>
                        <a:rPr lang="ar-SA" sz="4000" b="1" dirty="0" smtClean="0">
                          <a:solidFill>
                            <a:schemeClr val="tx1"/>
                          </a:solidFill>
                        </a:rPr>
                        <a:t>المُبِيدَاتُ</a:t>
                      </a:r>
                      <a:endParaRPr lang="ar-SY" sz="4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FF0000"/>
                          </a:solidFill>
                        </a:rPr>
                        <a:t>الأدويةُ</a:t>
                      </a:r>
                      <a:r>
                        <a:rPr lang="ar-SA" sz="2800" b="1" baseline="0" dirty="0" smtClean="0">
                          <a:solidFill>
                            <a:srgbClr val="FF0000"/>
                          </a:solidFill>
                        </a:rPr>
                        <a:t> السَّامةُ القاتلةُ للحَشرَاتِ</a:t>
                      </a:r>
                      <a:endParaRPr lang="ar-SY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118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27512" y="341194"/>
            <a:ext cx="8259287" cy="5784969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SA" sz="60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فِكَرُ الدَّرسِ</a:t>
            </a:r>
            <a:endParaRPr lang="en-US" sz="6000" b="1" u="sng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 rtl="1">
              <a:buFont typeface="Wingdings" panose="05000000000000000000" pitchFamily="2" charset="2"/>
              <a:buChar char="q"/>
            </a:pPr>
            <a:r>
              <a:rPr lang="ar-SA" sz="37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المزارعُ حزينٌ لقلَّةِ مَحْصولِ القُطنِ .</a:t>
            </a:r>
          </a:p>
          <a:p>
            <a:pPr lvl="2" algn="r" rtl="1">
              <a:buFont typeface="Wingdings" panose="05000000000000000000" pitchFamily="2" charset="2"/>
              <a:buChar char="q"/>
            </a:pPr>
            <a:r>
              <a:rPr lang="ar-SA" sz="37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تَضَرُّرُ النَّاسِ من قلَّةِ </a:t>
            </a:r>
            <a:r>
              <a:rPr lang="ar-SA" sz="3700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المحصولِ .</a:t>
            </a:r>
            <a:endParaRPr lang="ar-SA" sz="3700" b="1" dirty="0" smtClean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3" algn="r" rtl="1">
              <a:buFont typeface="Wingdings" panose="05000000000000000000" pitchFamily="2" charset="2"/>
              <a:buChar char="q"/>
            </a:pPr>
            <a:r>
              <a:rPr lang="ar-SA" sz="37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قلَّةُ المحصُولِ تؤدِّي إلى ارتفاعِ أسعارِ الملابس.</a:t>
            </a:r>
          </a:p>
          <a:p>
            <a:pPr lvl="4" algn="r" rtl="1">
              <a:buFont typeface="Wingdings" panose="05000000000000000000" pitchFamily="2" charset="2"/>
              <a:buChar char="q"/>
            </a:pPr>
            <a:r>
              <a:rPr lang="ar-SA" sz="37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المُهنْدسُ يقدِّمُ للمزارعِ النَّصائحَ المُفِيدةَ.</a:t>
            </a:r>
          </a:p>
          <a:p>
            <a:pPr lvl="5" algn="r" rtl="1">
              <a:buFont typeface="Wingdings" panose="05000000000000000000" pitchFamily="2" charset="2"/>
              <a:buChar char="q"/>
            </a:pPr>
            <a:r>
              <a:rPr lang="ar-SA" sz="37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ضرورةُ التَّعاونِ بينَ المزارعِ والمهندِسِ لزيادة الإنتاج.</a:t>
            </a:r>
          </a:p>
          <a:p>
            <a:pPr marL="0" indent="0" algn="r" rtl="1">
              <a:buNone/>
            </a:pPr>
            <a:r>
              <a:rPr lang="ar-SA" sz="37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548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4859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427512" y="463138"/>
            <a:ext cx="8259287" cy="5663025"/>
          </a:xfrm>
        </p:spPr>
        <p:txBody>
          <a:bodyPr>
            <a:normAutofit fontScale="94444" lnSpcReduction="10000"/>
          </a:bodyPr>
          <a:lstStyle/>
          <a:p>
            <a:pPr marL="0" indent="0" algn="ctr">
              <a:buNone/>
            </a:pPr>
            <a:r>
              <a:rPr lang="ar-SA" sz="4000" b="1" u="sng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غلق الدرس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الأهلِ الى مُتابعةِ أبنائِهم في مراجعةِ ورقةِ العملِ المرفقة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ar-SA" sz="4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توجيهُ التَّلاميذِ إلى حلِّ أسئلةِ التَّقييمِ ومشاركتِها مع معلميهم.</a:t>
            </a:r>
            <a:r>
              <a:rPr lang="ar-DZ" sz="4000" dirty="0"/>
              <a:t> </a:t>
            </a:r>
            <a:endParaRPr lang="ar-SA" sz="4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وفي الختام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نرد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ما قال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 المهندس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لصديقِه  </a:t>
            </a:r>
          </a:p>
          <a:p>
            <a:pPr marL="0" indent="0" algn="ctr">
              <a:buNone/>
            </a:pP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المزارعِ 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لابدَّ 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يتعاون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المزارع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والمهندس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الز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راعي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حت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ى نحصل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r">
              <a:buNone/>
            </a:pP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مواسم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جي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دة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ومحاصيل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وفيرة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r>
              <a:rPr lang="ar-DZ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sz="4000" dirty="0"/>
              <a:t>.</a:t>
            </a:r>
            <a:endParaRPr lang="en-US" sz="4000" dirty="0"/>
          </a:p>
          <a:p>
            <a:pPr marL="0" indent="0" algn="ctr">
              <a:buNone/>
            </a:pPr>
            <a:endParaRPr lang="en-US" sz="4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4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>
              <a:buNone/>
            </a:pPr>
            <a:endParaRPr lang="ar-SA" sz="40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7686">
        <p15:prstTrans prst="pageCurlDouble"/>
      </p:transition>
    </mc:Choice>
    <mc:Fallback>
      <p:transition spd="slow" advTm="476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9|7.2|1.6|7|5.5|5.7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390</Words>
  <Application>Microsoft Office PowerPoint</Application>
  <PresentationFormat>عرض على الشاشة (3:4)‏</PresentationFormat>
  <Paragraphs>53</Paragraphs>
  <Slides>9</Slides>
  <Notes>1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Sakkal Majalla</vt:lpstr>
      <vt:lpstr>Times New Roman</vt:lpstr>
      <vt:lpstr>Wingdings</vt:lpstr>
      <vt:lpstr>school</vt:lpstr>
      <vt:lpstr>الْمَوسِمُ الزِّرِاعِيُّ</vt:lpstr>
      <vt:lpstr>عرض تقديمي في PowerPoint</vt:lpstr>
      <vt:lpstr>عرض تقديمي في PowerPoint</vt:lpstr>
      <vt:lpstr>المَوسِمُ الزِّرَاعِيُّ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6</cp:revision>
  <dcterms:created xsi:type="dcterms:W3CDTF">2020-05-01T20:36:07Z</dcterms:created>
  <dcterms:modified xsi:type="dcterms:W3CDTF">2020-05-10T10:52:07Z</dcterms:modified>
</cp:coreProperties>
</file>