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1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tags" Target="../tags/tag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2.png"/><Relationship Id="rId2" Type="http://schemas.microsoft.com/office/2007/relationships/media" Target="../media/media8.m4a"/><Relationship Id="rId1" Type="http://schemas.openxmlformats.org/officeDocument/2006/relationships/tags" Target="../tags/tag5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sz="8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النَّحْلَةُ </a:t>
            </a:r>
            <a:endParaRPr lang="en-US" sz="8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7176">
        <p15:prstTrans prst="wind"/>
      </p:transition>
    </mc:Choice>
    <mc:Fallback>
      <p:transition spd="slow" advTm="71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57200" y="436728"/>
            <a:ext cx="8686800" cy="5689435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DZ" sz="3600" dirty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ar-SA" sz="3600" dirty="0" smtClean="0">
                <a:solidFill>
                  <a:srgbClr val="FF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         مخرجات التعلم :</a:t>
            </a: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400" b="1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ar-SA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 </a:t>
            </a:r>
            <a:r>
              <a:rPr lang="ar-SY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        </a:t>
            </a:r>
            <a:r>
              <a:rPr lang="ar-DZ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يتوقع </a:t>
            </a:r>
            <a:r>
              <a:rPr lang="ar-DZ" sz="2400" b="1" dirty="0">
                <a:solidFill>
                  <a:schemeClr val="tx2"/>
                </a:solidFill>
                <a:latin typeface="Calibri" panose="020F0502020204030204" pitchFamily="34" charset="0"/>
                <a:ea typeface="SimSun" panose="02010600030101010101" pitchFamily="2" charset="-122"/>
              </a:rPr>
              <a:t>منك عزيزي التلميذ في نهاية هذا الدرس أن تكون قادرا على :</a:t>
            </a: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          </a:t>
            </a:r>
            <a:r>
              <a:rPr lang="ar-SA" sz="2800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1</a:t>
            </a:r>
            <a:r>
              <a:rPr lang="ar-DZ" sz="2800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- قراءة النص قراءة صحيحة ومعبرة مراعيا</a:t>
            </a:r>
            <a:endParaRPr lang="en-US" sz="2800" b="1" dirty="0" smtClean="0">
              <a:latin typeface="Calibri" panose="020F0502020204030204" pitchFamily="34" charset="0"/>
              <a:ea typeface="SimSun" panose="02010600030101010101" pitchFamily="2" charset="-122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800" b="1" dirty="0">
                <a:latin typeface="Calibri" panose="020F0502020204030204" pitchFamily="34" charset="0"/>
                <a:ea typeface="SimSun" panose="02010600030101010101" pitchFamily="2" charset="-122"/>
              </a:rPr>
              <a:t> </a:t>
            </a:r>
            <a:r>
              <a:rPr lang="ar-SA" sz="2800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              أماكن القف </a:t>
            </a:r>
            <a:r>
              <a:rPr lang="ar-DZ" sz="2800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والحركات </a:t>
            </a:r>
            <a:r>
              <a:rPr lang="ar-DZ" sz="2800" b="1" dirty="0">
                <a:latin typeface="Calibri" panose="020F0502020204030204" pitchFamily="34" charset="0"/>
                <a:ea typeface="SimSun" panose="02010600030101010101" pitchFamily="2" charset="-122"/>
              </a:rPr>
              <a:t>.</a:t>
            </a:r>
            <a:endParaRPr lang="en-US" sz="2800" b="1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٢                    </a:t>
            </a:r>
            <a:r>
              <a:rPr lang="ar-DZ" sz="2800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- </a:t>
            </a:r>
            <a:r>
              <a:rPr lang="ar-DZ" sz="2800" b="1" dirty="0">
                <a:latin typeface="Calibri" panose="020F0502020204030204" pitchFamily="34" charset="0"/>
                <a:ea typeface="SimSun" panose="02010600030101010101" pitchFamily="2" charset="-122"/>
              </a:rPr>
              <a:t>اختيار المعنى الصحيح للكلمات الجديدة .</a:t>
            </a:r>
            <a:endParaRPr lang="en-US" sz="2800" b="1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٣                      </a:t>
            </a:r>
            <a:r>
              <a:rPr lang="en-US" sz="2800" b="1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ar-DZ" sz="2800" b="1" dirty="0" smtClean="0">
                <a:latin typeface="Arial" panose="020B0604020202020204" pitchFamily="34" charset="0"/>
                <a:ea typeface="SimSun" panose="02010600030101010101" pitchFamily="2" charset="-122"/>
              </a:rPr>
              <a:t>– </a:t>
            </a:r>
            <a:r>
              <a:rPr lang="ar-DZ" sz="2800" b="1" dirty="0">
                <a:latin typeface="Arial" panose="020B0604020202020204" pitchFamily="34" charset="0"/>
                <a:ea typeface="SimSun" panose="02010600030101010101" pitchFamily="2" charset="-122"/>
              </a:rPr>
              <a:t>ربط بعض المفردات بمرادفاتها وأخرى بأضدادها </a:t>
            </a:r>
            <a:r>
              <a:rPr lang="ar-DZ" sz="2800" b="1" dirty="0" smtClean="0"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endParaRPr lang="en-US" sz="2800" b="1" dirty="0" smtClean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 algn="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٤                            </a:t>
            </a:r>
            <a:r>
              <a:rPr lang="ar-DZ" sz="2800" b="1" dirty="0" smtClean="0">
                <a:latin typeface="Calibri" panose="020F0502020204030204" pitchFamily="34" charset="0"/>
                <a:ea typeface="SimSun" panose="02010600030101010101" pitchFamily="2" charset="-122"/>
              </a:rPr>
              <a:t>- استخدام أسلوب الشرط بـ( إن )</a:t>
            </a:r>
            <a:endParaRPr lang="en-US" sz="2800" b="1" dirty="0" smtClean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ar-SY" sz="2400" dirty="0"/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35">
        <p15:prstTrans prst="wind"/>
      </p:transition>
    </mc:Choice>
    <mc:Fallback>
      <p:transition spd="slow" advTm="10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عنصر نائب للمحتوى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9" y="415635"/>
            <a:ext cx="7968342" cy="3847607"/>
          </a:xfr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7" y="4263242"/>
            <a:ext cx="3847606" cy="2291937"/>
          </a:xfrm>
          <a:prstGeom prst="rect">
            <a:avLst/>
          </a:prstGeom>
        </p:spPr>
      </p:pic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69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972">
        <p15:prstTrans prst="wind"/>
      </p:transition>
    </mc:Choice>
    <mc:Fallback>
      <p:transition spd="slow" advTm="209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97" y="335520"/>
            <a:ext cx="8229600" cy="1143000"/>
          </a:xfrm>
        </p:spPr>
        <p:txBody>
          <a:bodyPr/>
          <a:lstStyle/>
          <a:p>
            <a:r>
              <a:rPr lang="ar-SA" sz="6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النَّحلةُ</a:t>
            </a:r>
            <a:endParaRPr lang="en-US" sz="60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b="1" dirty="0" smtClean="0"/>
              <a:t>     </a:t>
            </a:r>
            <a:r>
              <a:rPr lang="ar-SA" b="1" dirty="0" smtClean="0">
                <a:solidFill>
                  <a:schemeClr val="tx2"/>
                </a:solidFill>
              </a:rPr>
              <a:t>النَّحلةُ قالتُ ِلي مَرَّة         لاَ يُغْنِي الْجُزْءُ عَنِ الْكُلِّ</a:t>
            </a:r>
            <a:r>
              <a:rPr lang="ar-SA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r">
              <a:buNone/>
            </a:pPr>
            <a:r>
              <a:rPr lang="ar-SA" b="1" dirty="0" smtClean="0"/>
              <a:t>     </a:t>
            </a:r>
            <a:r>
              <a:rPr lang="ar-SA" b="1" dirty="0" smtClean="0">
                <a:solidFill>
                  <a:schemeClr val="tx2"/>
                </a:solidFill>
              </a:rPr>
              <a:t>وَإِذَا لَمْ تُؤْمِنْ بِالْفِكْرَة        فَتَعَالَ وَزُرْ بَيْتَ النَّحْلِ</a:t>
            </a:r>
          </a:p>
          <a:p>
            <a:pPr marL="0" indent="0" algn="ctr">
              <a:buNone/>
            </a:pPr>
            <a:r>
              <a:rPr lang="ar-SA" b="1" dirty="0" smtClean="0">
                <a:solidFill>
                  <a:srgbClr val="FF0000"/>
                </a:solidFill>
              </a:rPr>
              <a:t>*</a:t>
            </a:r>
            <a:r>
              <a:rPr lang="ar-SA" b="1" dirty="0" smtClean="0"/>
              <a:t>    </a:t>
            </a:r>
            <a:r>
              <a:rPr lang="ar-SA" b="1" dirty="0" smtClean="0">
                <a:solidFill>
                  <a:srgbClr val="FF0000"/>
                </a:solidFill>
              </a:rPr>
              <a:t>        *             *</a:t>
            </a:r>
          </a:p>
          <a:p>
            <a:pPr marL="0" indent="0" algn="r">
              <a:buNone/>
            </a:pPr>
            <a:r>
              <a:rPr lang="ar-SA" b="1" dirty="0" smtClean="0">
                <a:solidFill>
                  <a:srgbClr val="00B050"/>
                </a:solidFill>
              </a:rPr>
              <a:t>    وَمَضيْتُ أَزُورُ خَليَّتَهَا        وَأرَاهَا تَعْمَلُ عَنْ كَثَبِ</a:t>
            </a:r>
          </a:p>
          <a:p>
            <a:pPr marL="0" indent="0" algn="r">
              <a:buNone/>
            </a:pPr>
            <a:r>
              <a:rPr lang="ar-SA" b="1" dirty="0" smtClean="0">
                <a:solidFill>
                  <a:srgbClr val="00B050"/>
                </a:solidFill>
              </a:rPr>
              <a:t>    فَجَمِيعُ النَّحْلِ بِهَا يَسْعَى      لا يَشْكُو يَوماً مِنْ تَعَبِ</a:t>
            </a:r>
          </a:p>
          <a:p>
            <a:pPr marL="0" indent="0" algn="r">
              <a:buNone/>
            </a:pPr>
            <a:r>
              <a:rPr lang="ar-SA" b="1" dirty="0"/>
              <a:t> </a:t>
            </a:r>
            <a:r>
              <a:rPr lang="ar-SA" b="1" dirty="0" smtClean="0"/>
              <a:t>                   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950" y="4655127"/>
            <a:ext cx="4191989" cy="1769979"/>
          </a:xfrm>
          <a:prstGeom prst="rect">
            <a:avLst/>
          </a:prstGeom>
        </p:spPr>
      </p:pic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4289">
        <p15:prstTrans prst="wind"/>
      </p:transition>
    </mc:Choice>
    <mc:Fallback>
      <p:transition spd="slow" advTm="342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3138"/>
            <a:ext cx="8229600" cy="60089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300" b="1" dirty="0" smtClean="0"/>
              <a:t>   </a:t>
            </a:r>
            <a:r>
              <a:rPr lang="ar-SA" sz="3300" b="1" dirty="0" smtClean="0">
                <a:solidFill>
                  <a:srgbClr val="00B050"/>
                </a:solidFill>
              </a:rPr>
              <a:t>النَّحْلةُ قَالَتْ في  كِبْرٍ             الشَّهْدُ    شِفَاءٌ   لِلنَّاسِ</a:t>
            </a:r>
          </a:p>
          <a:p>
            <a:pPr marL="0" indent="0" algn="r">
              <a:buNone/>
            </a:pPr>
            <a:r>
              <a:rPr lang="ar-SA" sz="3300" b="1" dirty="0" smtClean="0">
                <a:solidFill>
                  <a:srgbClr val="00B050"/>
                </a:solidFill>
              </a:rPr>
              <a:t>      أجْنِيهِ ويَأْكُلُهُ غيرِي             فَأَنَالُ  سَعادَةَ  إِحْسَاسِي</a:t>
            </a:r>
          </a:p>
          <a:p>
            <a:pPr marL="0" indent="0" algn="r">
              <a:buNone/>
            </a:pPr>
            <a:r>
              <a:rPr lang="ar-SA" sz="3300" b="1" dirty="0" smtClean="0"/>
              <a:t>                  </a:t>
            </a:r>
            <a:r>
              <a:rPr lang="ar-SA" sz="3300" b="1" dirty="0" smtClean="0">
                <a:solidFill>
                  <a:srgbClr val="FF0000"/>
                </a:solidFill>
              </a:rPr>
              <a:t>*            *               *</a:t>
            </a:r>
          </a:p>
          <a:p>
            <a:pPr marL="0" indent="0" algn="r">
              <a:buNone/>
            </a:pPr>
            <a:r>
              <a:rPr lang="ar-SA" sz="3300" b="1" dirty="0" smtClean="0"/>
              <a:t>      </a:t>
            </a:r>
            <a:r>
              <a:rPr lang="ar-SA" sz="3300" b="1" dirty="0" smtClean="0">
                <a:solidFill>
                  <a:srgbClr val="7030A0"/>
                </a:solidFill>
              </a:rPr>
              <a:t>أَكْبَرْتُ لَها  هَذَا  الدَّرْسَ         وَمَضَيتُ   أُعَلِّمُهُ   أَهْلِي</a:t>
            </a:r>
          </a:p>
          <a:p>
            <a:pPr marL="0" indent="0" algn="r">
              <a:buNone/>
            </a:pPr>
            <a:r>
              <a:rPr lang="ar-SA" sz="3300" b="1" dirty="0" smtClean="0">
                <a:solidFill>
                  <a:srgbClr val="7030A0"/>
                </a:solidFill>
              </a:rPr>
              <a:t>      إِنْ أَنْسَ العُمرَ فَلنْ أنْسَى      مَا أوْحَى لِي </a:t>
            </a:r>
            <a:r>
              <a:rPr lang="ar-SA" sz="3300" b="1" dirty="0" smtClean="0">
                <a:solidFill>
                  <a:srgbClr val="7030A0"/>
                </a:solidFill>
              </a:rPr>
              <a:t>دَرْسُ </a:t>
            </a:r>
            <a:r>
              <a:rPr lang="ar-SA" sz="3300" b="1" dirty="0" smtClean="0">
                <a:solidFill>
                  <a:srgbClr val="7030A0"/>
                </a:solidFill>
              </a:rPr>
              <a:t>النَّحْل</a:t>
            </a:r>
            <a:r>
              <a:rPr lang="ar-SA" sz="3300" b="1" dirty="0" smtClean="0"/>
              <a:t>ِ </a:t>
            </a:r>
          </a:p>
          <a:p>
            <a:pPr marL="0" indent="0" algn="r">
              <a:buNone/>
            </a:pPr>
            <a:r>
              <a:rPr lang="ar-SA" sz="3300" b="1" dirty="0" smtClean="0"/>
              <a:t>                           </a:t>
            </a:r>
          </a:p>
          <a:p>
            <a:pPr marL="0" indent="0" algn="r">
              <a:buNone/>
            </a:pPr>
            <a:r>
              <a:rPr lang="ar-SA" sz="3300" b="1" dirty="0" smtClean="0"/>
              <a:t>                        </a:t>
            </a:r>
            <a:endParaRPr lang="en-US" sz="3300" b="1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0" y="3671248"/>
            <a:ext cx="4018290" cy="2800804"/>
          </a:xfrm>
          <a:prstGeom prst="rect">
            <a:avLst/>
          </a:prstGeom>
        </p:spPr>
      </p:pic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2152">
        <p15:prstTrans prst="wind"/>
      </p:transition>
    </mc:Choice>
    <mc:Fallback>
      <p:transition spd="slow" advTm="221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257" y="174567"/>
            <a:ext cx="8229600" cy="1143000"/>
          </a:xfrm>
        </p:spPr>
        <p:txBody>
          <a:bodyPr/>
          <a:lstStyle/>
          <a:p>
            <a:r>
              <a:rPr lang="ar-SY" b="1" u="sng" smtClean="0">
                <a:solidFill>
                  <a:srgbClr val="C00000"/>
                </a:solidFill>
              </a:rPr>
              <a:t>معانِي الكَلماتِ</a:t>
            </a:r>
            <a:r>
              <a:rPr lang="en-US" b="1" u="sng" smtClean="0">
                <a:solidFill>
                  <a:srgbClr val="C00000"/>
                </a:solidFill>
              </a:rPr>
              <a:t>  </a:t>
            </a:r>
            <a:endParaRPr lang="en-US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392213"/>
              </p:ext>
            </p:extLst>
          </p:nvPr>
        </p:nvGraphicFramePr>
        <p:xfrm>
          <a:off x="2702257" y="1317567"/>
          <a:ext cx="4054802" cy="49072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44116"/>
                <a:gridCol w="1910686"/>
              </a:tblGrid>
              <a:tr h="599205"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الكلمةُ</a:t>
                      </a:r>
                      <a:endParaRPr lang="ar-SY" sz="4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معناها</a:t>
                      </a:r>
                      <a:endParaRPr lang="ar-SY" sz="4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679099"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الخليَّةُ</a:t>
                      </a:r>
                      <a:endParaRPr lang="ar-SY" sz="4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بيتُ النَّحل</a:t>
                      </a:r>
                      <a:endParaRPr lang="ar-SY" sz="4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679099"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 كَثَبٍ</a:t>
                      </a:r>
                      <a:endParaRPr lang="ar-SY" sz="4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عنْ قُرْبٍ</a:t>
                      </a:r>
                      <a:endParaRPr lang="ar-SY" sz="4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679099"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يسْعى</a:t>
                      </a:r>
                      <a:endParaRPr lang="ar-SY" sz="4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يعْمَلُ</a:t>
                      </a:r>
                      <a:endParaRPr lang="ar-SY" sz="4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679099"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كِبْرٍ</a:t>
                      </a:r>
                      <a:endParaRPr lang="ar-SY" sz="4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فَخْرٍ</a:t>
                      </a:r>
                      <a:endParaRPr lang="ar-SY" sz="4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679099"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الشَّهْدُ</a:t>
                      </a:r>
                      <a:endParaRPr lang="ar-SY" sz="4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العَسَلُ</a:t>
                      </a:r>
                      <a:endParaRPr lang="ar-SY" sz="4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  <a:tr h="679099"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أجْنيهِ</a:t>
                      </a:r>
                      <a:endParaRPr lang="ar-SY" sz="40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Y" sz="40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أجْمَعُهُ </a:t>
                      </a:r>
                      <a:endParaRPr lang="ar-SY" sz="4000" b="1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73255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42689">
        <p15:prstTrans prst="wind"/>
      </p:transition>
    </mc:Choice>
    <mc:Fallback>
      <p:transition spd="slow" advTm="426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Y" sz="4800" b="1" u="sng" dirty="0" smtClean="0">
                <a:solidFill>
                  <a:schemeClr val="accent1"/>
                </a:solidFill>
              </a:rPr>
              <a:t>فِكَرُ النَّصِّ</a:t>
            </a:r>
            <a:endParaRPr lang="en-US" sz="4800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>
              <a:buFont typeface="Wingdings" panose="05000000000000000000" pitchFamily="2" charset="2"/>
              <a:buChar char="Ø"/>
            </a:pPr>
            <a:r>
              <a:rPr lang="ar-SY" sz="4400" dirty="0" smtClean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الدَّعوةُ لِزيارَةِ بيتِ النَّحْلِ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ar-SY" sz="4400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النَّحْلُ يَعمَلُ بِجِدٍ ولا يَشْكُو مِنَ التَّعَبِ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ar-SY" sz="4400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النَّحْلُ يَصْنَعُ العَسَلَ وفِيهِ شِفَاءٌ لِلنَّاسِ</a:t>
            </a:r>
          </a:p>
          <a:p>
            <a:pPr algn="r">
              <a:buFont typeface="Wingdings" panose="05000000000000000000" pitchFamily="2" charset="2"/>
              <a:buChar char="Ø"/>
            </a:pPr>
            <a:r>
              <a:rPr lang="ar-SY" sz="44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نَتَعَلَّمُ مِنَ النَّحْلِ الْجِد والتعاون</a:t>
            </a:r>
            <a:endParaRPr lang="en-US" sz="44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0915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1712">
        <p15:prstTrans prst="wind"/>
      </p:transition>
    </mc:Choice>
    <mc:Fallback>
      <p:transition spd="slow" advTm="317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u="sng" dirty="0" smtClean="0">
                <a:solidFill>
                  <a:srgbClr val="FF0000"/>
                </a:solidFill>
              </a:rPr>
              <a:t>غلقُ الدَّرسِ </a:t>
            </a:r>
            <a:endParaRPr lang="en-US" sz="4800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/>
              <a:t>  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- ما الَّذي تعلَّمْناه أيُّها الأحبَّةُ من درسِ النَّحلةِ؟</a:t>
            </a:r>
          </a:p>
          <a:p>
            <a:pPr marL="0" indent="0" algn="r">
              <a:buNone/>
            </a:pP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لقد تعلمْنا دُروساً عِدَّةً:     </a:t>
            </a:r>
          </a:p>
          <a:p>
            <a:pPr marL="0" indent="0" algn="r">
              <a:buNone/>
            </a:pPr>
            <a:r>
              <a:rPr lang="ar-SA" sz="3600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َتعلمْنا درسَاً في الجِدِّ والمُثابرَةِ.</a:t>
            </a:r>
          </a:p>
          <a:p>
            <a:pPr marL="0" indent="0" algn="r">
              <a:buNone/>
            </a:pPr>
            <a:r>
              <a:rPr lang="ar-SA" sz="3600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َتعلَّمْنا درساً في العَطاءِ بِلا مُقابلٍ</a:t>
            </a:r>
          </a:p>
          <a:p>
            <a:pPr marL="0" indent="0" algn="r">
              <a:buNone/>
            </a:pPr>
            <a:r>
              <a:rPr lang="ar-SA" sz="3600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َتعلَّمْنا درْساً في التَّعاونِ والعَملِ الجَماعِيِّ المنظم</a:t>
            </a:r>
          </a:p>
          <a:p>
            <a:pPr marL="0" indent="0" algn="r">
              <a:buNone/>
            </a:pPr>
            <a:r>
              <a:rPr lang="ar-SA" sz="36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dirty="0" smtClean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                              </a:t>
            </a:r>
            <a:endParaRPr lang="en-US" sz="36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2" y="4833257"/>
            <a:ext cx="2565070" cy="1475468"/>
          </a:xfrm>
          <a:prstGeom prst="rect">
            <a:avLst/>
          </a:prstGeom>
        </p:spPr>
      </p:pic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53573">
        <p15:prstTrans prst="wind"/>
      </p:transition>
    </mc:Choice>
    <mc:Fallback>
      <p:transition spd="slow" advTm="535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5|4.8|0.8|5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8|1.9|2.7|5.3|5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9|6.8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5.2|2|3.5|2.6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227</TotalTime>
  <Words>230</Words>
  <Application>Microsoft Office PowerPoint</Application>
  <PresentationFormat>عرض على الشاشة (3:4)‏</PresentationFormat>
  <Paragraphs>49</Paragraphs>
  <Slides>8</Slides>
  <Notes>0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6" baseType="lpstr">
      <vt:lpstr>Arial Unicode MS</vt:lpstr>
      <vt:lpstr>SimSun</vt:lpstr>
      <vt:lpstr>Arial</vt:lpstr>
      <vt:lpstr>Calibri</vt:lpstr>
      <vt:lpstr>Sakkal Majalla</vt:lpstr>
      <vt:lpstr>Times New Roman</vt:lpstr>
      <vt:lpstr>Wingdings</vt:lpstr>
      <vt:lpstr>school</vt:lpstr>
      <vt:lpstr>النَّحْلَةُ </vt:lpstr>
      <vt:lpstr>عرض تقديمي في PowerPoint</vt:lpstr>
      <vt:lpstr>عرض تقديمي في PowerPoint</vt:lpstr>
      <vt:lpstr>النَّحلةُ</vt:lpstr>
      <vt:lpstr>عرض تقديمي في PowerPoint</vt:lpstr>
      <vt:lpstr>معانِي الكَلماتِ  </vt:lpstr>
      <vt:lpstr>فِكَرُ النَّصِّ</vt:lpstr>
      <vt:lpstr>غلقُ الدَّرسِ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hp</cp:lastModifiedBy>
  <cp:revision>36</cp:revision>
  <dcterms:created xsi:type="dcterms:W3CDTF">2020-05-02T02:36:07Z</dcterms:created>
  <dcterms:modified xsi:type="dcterms:W3CDTF">2020-05-10T09:25:08Z</dcterms:modified>
</cp:coreProperties>
</file>