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5C5D44-908A-4D08-9D41-E5D361EA5FE8}" type="datetimeFigureOut">
              <a:rPr lang="ar-SA" smtClean="0"/>
              <a:t>20/09/41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99109-E6AA-40D8-BFB9-879AD71709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001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99109-E6AA-40D8-BFB9-879AD71709BE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328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9039" y="4836423"/>
            <a:ext cx="3513162" cy="938735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الضرب مع الحمل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27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1FF8D77-3A63-4E5A-8D39-F52FEF2CA4CA}"/>
              </a:ext>
            </a:extLst>
          </p:cNvPr>
          <p:cNvSpPr txBox="1"/>
          <p:nvPr/>
        </p:nvSpPr>
        <p:spPr>
          <a:xfrm>
            <a:off x="1792833" y="2274579"/>
            <a:ext cx="5558334" cy="9541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هيا بنا نتعرف إلى ضرب عدد من منزلتين </a:t>
            </a:r>
          </a:p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      بعدد من منزلة احدة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668" y="636629"/>
            <a:ext cx="4824663" cy="72398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2800" dirty="0">
                <a:solidFill>
                  <a:schemeClr val="tx1"/>
                </a:solidFill>
              </a:rPr>
              <a:t>لأحسب 24×3 أقوم بالخطوات الآتية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35F8910C-F607-4A94-95C1-6F9680589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0191" y="1697469"/>
            <a:ext cx="941560" cy="10773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A9506A4-55A9-4935-B132-42BC570BC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31" y="1708457"/>
            <a:ext cx="941560" cy="107736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8C83D4-B02F-40CD-8072-4F9D70DA6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753" y="1708457"/>
            <a:ext cx="941560" cy="107736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DC6B813-7E08-4590-9F70-ABDA536AC093}"/>
              </a:ext>
            </a:extLst>
          </p:cNvPr>
          <p:cNvSpPr txBox="1"/>
          <p:nvPr/>
        </p:nvSpPr>
        <p:spPr>
          <a:xfrm>
            <a:off x="4571999" y="1708457"/>
            <a:ext cx="31883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الخطوة الأولى:</a:t>
            </a:r>
          </a:p>
          <a:p>
            <a:pPr algn="r"/>
            <a:r>
              <a:rPr lang="ar-SA" sz="2400" dirty="0"/>
              <a:t>أمثل العبارة 24</a:t>
            </a:r>
            <a:r>
              <a:rPr lang="ar-SA" sz="2400" dirty="0">
                <a:solidFill>
                  <a:srgbClr val="FF0000"/>
                </a:solidFill>
              </a:rPr>
              <a:t>×</a:t>
            </a:r>
            <a:r>
              <a:rPr lang="ar-SA" sz="2400" dirty="0"/>
              <a:t>3</a:t>
            </a:r>
          </a:p>
          <a:p>
            <a:pPr algn="r"/>
            <a:r>
              <a:rPr lang="ar-SA" sz="2400" dirty="0"/>
              <a:t>3 مجموعات في كل منها 24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8DEDE66-7961-4010-B767-140FF9172B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8" y="2908786"/>
            <a:ext cx="284797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209634F-81DF-4B0E-ACA5-155972DFD467}"/>
              </a:ext>
            </a:extLst>
          </p:cNvPr>
          <p:cNvSpPr txBox="1"/>
          <p:nvPr/>
        </p:nvSpPr>
        <p:spPr>
          <a:xfrm>
            <a:off x="4800600" y="2908786"/>
            <a:ext cx="295976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الخطوة الثانية:</a:t>
            </a:r>
          </a:p>
          <a:p>
            <a:pPr algn="r"/>
            <a:r>
              <a:rPr lang="ar-SA" sz="2400" dirty="0"/>
              <a:t>ثم أضرب الأحاد بالعدد3</a:t>
            </a:r>
          </a:p>
          <a:p>
            <a:pPr algn="r"/>
            <a:r>
              <a:rPr lang="ar-SA" sz="2400" dirty="0"/>
              <a:t>3</a:t>
            </a:r>
            <a:r>
              <a:rPr lang="ar-SA" sz="2400" dirty="0">
                <a:solidFill>
                  <a:srgbClr val="FF0000"/>
                </a:solidFill>
              </a:rPr>
              <a:t>×</a:t>
            </a:r>
            <a:r>
              <a:rPr lang="ar-SA" sz="2400" dirty="0"/>
              <a:t>4</a:t>
            </a:r>
            <a:r>
              <a:rPr lang="ar-SA" sz="2400" dirty="0">
                <a:solidFill>
                  <a:srgbClr val="7030A0"/>
                </a:solidFill>
              </a:rPr>
              <a:t>=</a:t>
            </a:r>
            <a:r>
              <a:rPr lang="ar-SA" sz="2400" dirty="0"/>
              <a:t>12واحدة </a:t>
            </a:r>
            <a:r>
              <a:rPr lang="ar-SA" sz="2400" dirty="0">
                <a:solidFill>
                  <a:srgbClr val="002060"/>
                </a:solidFill>
              </a:rPr>
              <a:t>&gt;9</a:t>
            </a:r>
          </a:p>
          <a:p>
            <a:pPr algn="r"/>
            <a:r>
              <a:rPr lang="ar-SA" sz="2400" dirty="0"/>
              <a:t>أبادل</a:t>
            </a:r>
            <a:r>
              <a:rPr lang="ar-SA" sz="2400" dirty="0">
                <a:solidFill>
                  <a:srgbClr val="006600"/>
                </a:solidFill>
              </a:rPr>
              <a:t>10</a:t>
            </a:r>
            <a:r>
              <a:rPr lang="ar-SA" sz="2400" dirty="0"/>
              <a:t>واحدات ب </a:t>
            </a:r>
            <a:r>
              <a:rPr lang="ar-SA" sz="2400" dirty="0">
                <a:solidFill>
                  <a:srgbClr val="FF0000"/>
                </a:solidFill>
              </a:rPr>
              <a:t>1</a:t>
            </a:r>
            <a:r>
              <a:rPr lang="ar-SA" sz="2400" dirty="0"/>
              <a:t>عشرة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5B73C0C9-E304-46CD-8003-F0B354161A53}"/>
              </a:ext>
            </a:extLst>
          </p:cNvPr>
          <p:cNvCxnSpPr>
            <a:cxnSpLocks/>
          </p:cNvCxnSpPr>
          <p:nvPr/>
        </p:nvCxnSpPr>
        <p:spPr>
          <a:xfrm flipH="1">
            <a:off x="551903" y="2908786"/>
            <a:ext cx="74611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498246-DC68-4C16-B956-00C3A5D8973A}"/>
              </a:ext>
            </a:extLst>
          </p:cNvPr>
          <p:cNvSpPr txBox="1"/>
          <p:nvPr/>
        </p:nvSpPr>
        <p:spPr>
          <a:xfrm>
            <a:off x="3958390" y="1189037"/>
            <a:ext cx="419902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الخطوة الثالثة :</a:t>
            </a:r>
          </a:p>
          <a:p>
            <a:pPr algn="r" rtl="1"/>
            <a:r>
              <a:rPr lang="ar-SA" sz="2800" dirty="0"/>
              <a:t>أضرب العشرات بالعدد 3</a:t>
            </a:r>
          </a:p>
          <a:p>
            <a:pPr algn="r" rtl="1"/>
            <a:r>
              <a:rPr lang="ar-SA" sz="2800" dirty="0"/>
              <a:t>3</a:t>
            </a:r>
            <a:r>
              <a:rPr lang="ar-SA" sz="2800" dirty="0">
                <a:solidFill>
                  <a:srgbClr val="FF0000"/>
                </a:solidFill>
              </a:rPr>
              <a:t>×</a:t>
            </a:r>
            <a:r>
              <a:rPr lang="ar-SA" sz="2800" dirty="0"/>
              <a:t>2</a:t>
            </a:r>
            <a:r>
              <a:rPr lang="ar-SA" sz="2800" dirty="0">
                <a:solidFill>
                  <a:srgbClr val="0070C0"/>
                </a:solidFill>
              </a:rPr>
              <a:t>=</a:t>
            </a:r>
            <a:r>
              <a:rPr lang="ar-SA" sz="2800" dirty="0"/>
              <a:t>6 عشرات</a:t>
            </a:r>
          </a:p>
          <a:p>
            <a:pPr algn="r" rtl="1"/>
            <a:r>
              <a:rPr lang="ar-SA" sz="2800" dirty="0"/>
              <a:t>أجمع العشرة الزائدة6</a:t>
            </a:r>
            <a:r>
              <a:rPr lang="ar-SA" sz="2800" dirty="0">
                <a:solidFill>
                  <a:srgbClr val="002060"/>
                </a:solidFill>
              </a:rPr>
              <a:t>+</a:t>
            </a:r>
            <a:r>
              <a:rPr lang="ar-SA" sz="2800" dirty="0"/>
              <a:t>1</a:t>
            </a:r>
            <a:r>
              <a:rPr lang="ar-SA" sz="2800" dirty="0">
                <a:solidFill>
                  <a:srgbClr val="0070C0"/>
                </a:solidFill>
              </a:rPr>
              <a:t>=</a:t>
            </a:r>
            <a:r>
              <a:rPr lang="ar-SA" sz="2800" dirty="0"/>
              <a:t>7</a:t>
            </a:r>
          </a:p>
          <a:p>
            <a:pPr algn="r" rtl="1"/>
            <a:r>
              <a:rPr lang="ar-SA" sz="2800" dirty="0"/>
              <a:t>2واحدات </a:t>
            </a:r>
            <a:r>
              <a:rPr lang="ar-SA" sz="2800" dirty="0">
                <a:solidFill>
                  <a:srgbClr val="002060"/>
                </a:solidFill>
              </a:rPr>
              <a:t>+</a:t>
            </a:r>
            <a:r>
              <a:rPr lang="ar-SA" sz="2800" dirty="0"/>
              <a:t>7عشرات </a:t>
            </a:r>
            <a:r>
              <a:rPr lang="ar-SA" sz="2800" dirty="0">
                <a:solidFill>
                  <a:srgbClr val="0070C0"/>
                </a:solidFill>
              </a:rPr>
              <a:t>=</a:t>
            </a:r>
            <a:r>
              <a:rPr lang="ar-SA" sz="2800" dirty="0"/>
              <a:t> 72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39399A8-5CE6-4ED6-9943-45EAF40718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4243"/>
            <a:ext cx="3826042" cy="2574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573339"/>
            <a:ext cx="5582653" cy="844299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خطوات حساب ناتج 24×3</a:t>
            </a:r>
            <a:endParaRPr lang="en-US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BBDA097-3411-415A-A1C9-7FF6B74B82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6" y="1622174"/>
            <a:ext cx="3108675" cy="2544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0B788E9-8B9E-4E37-85C2-6ED292485F2F}"/>
              </a:ext>
            </a:extLst>
          </p:cNvPr>
          <p:cNvSpPr txBox="1"/>
          <p:nvPr/>
        </p:nvSpPr>
        <p:spPr>
          <a:xfrm>
            <a:off x="4186989" y="2308849"/>
            <a:ext cx="39583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الخطوة الأولى:</a:t>
            </a:r>
          </a:p>
          <a:p>
            <a:pPr algn="r"/>
            <a:r>
              <a:rPr lang="ar-SA" sz="2800" dirty="0"/>
              <a:t>اكتب24</a:t>
            </a:r>
            <a:r>
              <a:rPr lang="ar-SA" sz="2800" dirty="0">
                <a:solidFill>
                  <a:srgbClr val="FF0000"/>
                </a:solidFill>
              </a:rPr>
              <a:t>×</a:t>
            </a:r>
            <a:r>
              <a:rPr lang="ar-SA" sz="2800" dirty="0"/>
              <a:t>3 في جدول المنازل .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2F2D521-B7C6-40F1-85B6-042CF8C525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15" y="927839"/>
            <a:ext cx="3241022" cy="2826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D44BEC2-B056-4BC9-B4F9-6688132BD2BA}"/>
              </a:ext>
            </a:extLst>
          </p:cNvPr>
          <p:cNvSpPr txBox="1"/>
          <p:nvPr/>
        </p:nvSpPr>
        <p:spPr>
          <a:xfrm>
            <a:off x="4199020" y="1540041"/>
            <a:ext cx="413886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الخطوة الثانية:</a:t>
            </a:r>
          </a:p>
          <a:p>
            <a:pPr algn="r" rtl="1"/>
            <a:r>
              <a:rPr lang="ar-SA" sz="2800" dirty="0"/>
              <a:t>أضرب الأحاد 3×4=12</a:t>
            </a:r>
          </a:p>
          <a:p>
            <a:pPr algn="r" rtl="1"/>
            <a:r>
              <a:rPr lang="ar-SA" sz="2800" dirty="0"/>
              <a:t>احمل 1 إلى مرتبة العشرات 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98F963F-D4C7-4F1D-AF7B-E3CDEE57B363}"/>
              </a:ext>
            </a:extLst>
          </p:cNvPr>
          <p:cNvSpPr txBox="1"/>
          <p:nvPr/>
        </p:nvSpPr>
        <p:spPr>
          <a:xfrm>
            <a:off x="2695074" y="3056022"/>
            <a:ext cx="577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/>
              <a:t>12</a:t>
            </a:r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0042BE04-148F-467B-B858-07716F6227C9}"/>
              </a:ext>
            </a:extLst>
          </p:cNvPr>
          <p:cNvSpPr/>
          <p:nvPr/>
        </p:nvSpPr>
        <p:spPr>
          <a:xfrm>
            <a:off x="2695073" y="3154024"/>
            <a:ext cx="288759" cy="27497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" name="موصل: منحني 11">
            <a:extLst>
              <a:ext uri="{FF2B5EF4-FFF2-40B4-BE49-F238E27FC236}">
                <a16:creationId xmlns:a16="http://schemas.microsoft.com/office/drawing/2014/main" id="{4ECBCEFC-EB10-4F0B-B1C8-C14F9BCA8CF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31757" y="1622515"/>
            <a:ext cx="1347538" cy="132347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مخطط انسيابي: رابط 13">
            <a:extLst>
              <a:ext uri="{FF2B5EF4-FFF2-40B4-BE49-F238E27FC236}">
                <a16:creationId xmlns:a16="http://schemas.microsoft.com/office/drawing/2014/main" id="{63EF039B-11CD-48F2-8B3E-7463DA2BFF41}"/>
              </a:ext>
            </a:extLst>
          </p:cNvPr>
          <p:cNvSpPr/>
          <p:nvPr/>
        </p:nvSpPr>
        <p:spPr>
          <a:xfrm>
            <a:off x="1034716" y="1610483"/>
            <a:ext cx="360948" cy="28875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3295095-E7F5-42E7-99E6-D47FB9DE7F5E}"/>
              </a:ext>
            </a:extLst>
          </p:cNvPr>
          <p:cNvSpPr txBox="1"/>
          <p:nvPr/>
        </p:nvSpPr>
        <p:spPr>
          <a:xfrm>
            <a:off x="4884821" y="1899242"/>
            <a:ext cx="6617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C000"/>
                </a:solidFill>
              </a:rPr>
              <a:t>&gt;</a:t>
            </a:r>
            <a:r>
              <a:rPr lang="ar-SA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803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08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5AFD9AF-2B77-4109-8077-4A8BD20725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5484"/>
            <a:ext cx="3120706" cy="28951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54AB6C1-46AB-4BF1-BB97-4B0A3A8CD0A7}"/>
              </a:ext>
            </a:extLst>
          </p:cNvPr>
          <p:cNvSpPr txBox="1"/>
          <p:nvPr/>
        </p:nvSpPr>
        <p:spPr>
          <a:xfrm>
            <a:off x="4427621" y="1320539"/>
            <a:ext cx="38501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الخطوة الثالثة:</a:t>
            </a:r>
          </a:p>
          <a:p>
            <a:pPr algn="r"/>
            <a:r>
              <a:rPr lang="ar-SA" sz="2800" dirty="0"/>
              <a:t>أضرب العشرات 3</a:t>
            </a:r>
            <a:r>
              <a:rPr lang="ar-SA" sz="2800" dirty="0">
                <a:solidFill>
                  <a:srgbClr val="C00000"/>
                </a:solidFill>
              </a:rPr>
              <a:t>×</a:t>
            </a:r>
            <a:r>
              <a:rPr lang="ar-SA" sz="2800" dirty="0"/>
              <a:t>2</a:t>
            </a:r>
            <a:r>
              <a:rPr lang="ar-SA" sz="2800" dirty="0">
                <a:solidFill>
                  <a:srgbClr val="002060"/>
                </a:solidFill>
              </a:rPr>
              <a:t>=</a:t>
            </a:r>
            <a:r>
              <a:rPr lang="ar-SA" sz="2800" dirty="0"/>
              <a:t>6</a:t>
            </a:r>
          </a:p>
          <a:p>
            <a:pPr algn="r"/>
            <a:r>
              <a:rPr lang="ar-SA" sz="2800" dirty="0"/>
              <a:t>وأجمع العشرة الزائدة 6</a:t>
            </a:r>
            <a:r>
              <a:rPr lang="ar-SA" sz="2800" dirty="0">
                <a:solidFill>
                  <a:srgbClr val="FF00FF"/>
                </a:solidFill>
              </a:rPr>
              <a:t>+</a:t>
            </a:r>
            <a:r>
              <a:rPr lang="ar-SA" sz="2800" dirty="0"/>
              <a:t>1</a:t>
            </a:r>
            <a:r>
              <a:rPr lang="ar-SA" sz="2800" dirty="0">
                <a:solidFill>
                  <a:srgbClr val="002060"/>
                </a:solidFill>
              </a:rPr>
              <a:t>=</a:t>
            </a:r>
            <a:r>
              <a:rPr lang="ar-SA" sz="2800" dirty="0"/>
              <a:t>7</a:t>
            </a:r>
          </a:p>
        </p:txBody>
      </p:sp>
      <p:sp>
        <p:nvSpPr>
          <p:cNvPr id="6" name="مخطط انسيابي: رابط 5">
            <a:extLst>
              <a:ext uri="{FF2B5EF4-FFF2-40B4-BE49-F238E27FC236}">
                <a16:creationId xmlns:a16="http://schemas.microsoft.com/office/drawing/2014/main" id="{443E8527-3B71-4469-A043-7DA3980412FB}"/>
              </a:ext>
            </a:extLst>
          </p:cNvPr>
          <p:cNvSpPr/>
          <p:nvPr/>
        </p:nvSpPr>
        <p:spPr>
          <a:xfrm>
            <a:off x="866273" y="1320539"/>
            <a:ext cx="288759" cy="27497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B3C783D-756D-4C82-89A9-4A3BFD264EF8}"/>
              </a:ext>
            </a:extLst>
          </p:cNvPr>
          <p:cNvSpPr txBox="1"/>
          <p:nvPr/>
        </p:nvSpPr>
        <p:spPr>
          <a:xfrm>
            <a:off x="2502568" y="2705534"/>
            <a:ext cx="300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E74BC8B-FD44-4038-BE18-FE3FBE67C1F4}"/>
              </a:ext>
            </a:extLst>
          </p:cNvPr>
          <p:cNvSpPr txBox="1"/>
          <p:nvPr/>
        </p:nvSpPr>
        <p:spPr>
          <a:xfrm>
            <a:off x="1155032" y="2705534"/>
            <a:ext cx="3970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421B2E5-4AFB-4B9D-9724-5C8381C4F9A8}"/>
              </a:ext>
            </a:extLst>
          </p:cNvPr>
          <p:cNvSpPr txBox="1"/>
          <p:nvPr/>
        </p:nvSpPr>
        <p:spPr>
          <a:xfrm>
            <a:off x="2502568" y="3751435"/>
            <a:ext cx="359744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/>
              <a:t>فيكون ناتج 24</a:t>
            </a:r>
            <a:r>
              <a:rPr lang="ar-SA" sz="3200" dirty="0">
                <a:solidFill>
                  <a:srgbClr val="C00000"/>
                </a:solidFill>
              </a:rPr>
              <a:t>×</a:t>
            </a:r>
            <a:r>
              <a:rPr lang="ar-SA" sz="3200" dirty="0"/>
              <a:t>3= 72</a:t>
            </a:r>
          </a:p>
        </p:txBody>
      </p:sp>
    </p:spTree>
    <p:extLst>
      <p:ext uri="{BB962C8B-B14F-4D97-AF65-F5344CB8AC3E}">
        <p14:creationId xmlns:p14="http://schemas.microsoft.com/office/powerpoint/2010/main" val="14301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584" y="766502"/>
            <a:ext cx="5811252" cy="796173"/>
          </a:xfr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ar-SA" sz="3200" dirty="0"/>
              <a:t>سجل العملية قي الجدول واحسب ناتج الضرب:</a:t>
            </a:r>
            <a:endParaRPr lang="en-US" sz="3200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CD1B68CC-5DD0-4FAE-A82E-7BA7B0D3FE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79" y="1759822"/>
            <a:ext cx="2897109" cy="23901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5424500-BCAD-4C47-9778-63E12CD6842B}"/>
              </a:ext>
            </a:extLst>
          </p:cNvPr>
          <p:cNvSpPr txBox="1"/>
          <p:nvPr/>
        </p:nvSpPr>
        <p:spPr>
          <a:xfrm>
            <a:off x="7584661" y="641368"/>
            <a:ext cx="84221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تحقق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08DFF5-DDEB-4284-B001-BAAB760DDBB2}"/>
              </a:ext>
            </a:extLst>
          </p:cNvPr>
          <p:cNvSpPr txBox="1"/>
          <p:nvPr/>
        </p:nvSpPr>
        <p:spPr>
          <a:xfrm>
            <a:off x="4614111" y="2395611"/>
            <a:ext cx="85424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600" dirty="0"/>
              <a:t>96</a:t>
            </a:r>
          </a:p>
          <a:p>
            <a:pPr algn="r" rtl="1"/>
            <a:r>
              <a:rPr lang="ar-SA" sz="3600" u="sng" dirty="0"/>
              <a:t>×5</a:t>
            </a:r>
          </a:p>
          <a:p>
            <a:pPr algn="r" rtl="1"/>
            <a:endParaRPr lang="ar-SA" sz="3600" u="sng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52A11CB-CF55-4F03-B07A-3B740BD90034}"/>
              </a:ext>
            </a:extLst>
          </p:cNvPr>
          <p:cNvSpPr txBox="1"/>
          <p:nvPr/>
        </p:nvSpPr>
        <p:spPr>
          <a:xfrm>
            <a:off x="3190872" y="4620126"/>
            <a:ext cx="289710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>
                <a:solidFill>
                  <a:schemeClr val="tx1"/>
                </a:solidFill>
              </a:rPr>
              <a:t>96×5=</a:t>
            </a:r>
            <a:r>
              <a:rPr lang="ar-SA" sz="3200" dirty="0">
                <a:solidFill>
                  <a:srgbClr val="FF0000"/>
                </a:solidFill>
              </a:rPr>
              <a:t>.........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58D8630-89E8-4D63-A9F0-9AB739D80902}"/>
              </a:ext>
            </a:extLst>
          </p:cNvPr>
          <p:cNvSpPr txBox="1"/>
          <p:nvPr/>
        </p:nvSpPr>
        <p:spPr>
          <a:xfrm>
            <a:off x="3910263" y="4620125"/>
            <a:ext cx="914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/>
              <a:t>480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3BE5AE6-BBAE-4992-85A0-59E88A68735B}"/>
              </a:ext>
            </a:extLst>
          </p:cNvPr>
          <p:cNvSpPr txBox="1"/>
          <p:nvPr/>
        </p:nvSpPr>
        <p:spPr>
          <a:xfrm>
            <a:off x="3633536" y="2450492"/>
            <a:ext cx="5534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6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EB7A77E-DB93-4A31-9147-6DCF6EB0DE5B}"/>
              </a:ext>
            </a:extLst>
          </p:cNvPr>
          <p:cNvSpPr txBox="1"/>
          <p:nvPr/>
        </p:nvSpPr>
        <p:spPr>
          <a:xfrm>
            <a:off x="2697578" y="2450492"/>
            <a:ext cx="493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9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2D7C6E8-87C1-4E79-8492-4055F3DCF4E7}"/>
              </a:ext>
            </a:extLst>
          </p:cNvPr>
          <p:cNvSpPr txBox="1"/>
          <p:nvPr/>
        </p:nvSpPr>
        <p:spPr>
          <a:xfrm>
            <a:off x="3633536" y="3038604"/>
            <a:ext cx="5414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EEC39C2-A5B2-4D9B-AC6F-C8B94F43934A}"/>
              </a:ext>
            </a:extLst>
          </p:cNvPr>
          <p:cNvSpPr txBox="1"/>
          <p:nvPr/>
        </p:nvSpPr>
        <p:spPr>
          <a:xfrm>
            <a:off x="3633536" y="3501666"/>
            <a:ext cx="6376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9DBE2F8-95BC-4C2E-B807-4234C1324AE5}"/>
              </a:ext>
            </a:extLst>
          </p:cNvPr>
          <p:cNvSpPr txBox="1"/>
          <p:nvPr/>
        </p:nvSpPr>
        <p:spPr>
          <a:xfrm>
            <a:off x="2697578" y="3503606"/>
            <a:ext cx="3489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8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58C4A9E-CC07-4B69-A55F-A3C415940F48}"/>
              </a:ext>
            </a:extLst>
          </p:cNvPr>
          <p:cNvSpPr txBox="1"/>
          <p:nvPr/>
        </p:nvSpPr>
        <p:spPr>
          <a:xfrm>
            <a:off x="1842084" y="3565162"/>
            <a:ext cx="5293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4</a:t>
            </a:r>
          </a:p>
        </p:txBody>
      </p:sp>
      <p:sp>
        <p:nvSpPr>
          <p:cNvPr id="15" name="مخطط انسيابي: رابط 14">
            <a:extLst>
              <a:ext uri="{FF2B5EF4-FFF2-40B4-BE49-F238E27FC236}">
                <a16:creationId xmlns:a16="http://schemas.microsoft.com/office/drawing/2014/main" id="{2173AC0F-BD4B-478A-9490-8A3FFBA1B5D7}"/>
              </a:ext>
            </a:extLst>
          </p:cNvPr>
          <p:cNvSpPr/>
          <p:nvPr/>
        </p:nvSpPr>
        <p:spPr>
          <a:xfrm>
            <a:off x="2484523" y="2360563"/>
            <a:ext cx="324853" cy="326502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7013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69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2054"/>
            <a:ext cx="8229600" cy="5344110"/>
          </a:xfrm>
        </p:spPr>
        <p:txBody>
          <a:bodyPr/>
          <a:lstStyle/>
          <a:p>
            <a:endParaRPr lang="ar-SA" dirty="0"/>
          </a:p>
          <a:p>
            <a:endParaRPr lang="ar-SA" dirty="0"/>
          </a:p>
          <a:p>
            <a:pPr marL="0" indent="0" algn="r" rtl="1">
              <a:buNone/>
            </a:pPr>
            <a:r>
              <a:rPr lang="ar-SA" sz="2800" dirty="0"/>
              <a:t>      آمل أن </a:t>
            </a:r>
            <a:r>
              <a:rPr lang="ar-SA" sz="2800" dirty="0" err="1"/>
              <a:t>تكونو</a:t>
            </a:r>
            <a:r>
              <a:rPr lang="ar-SA" sz="2800" dirty="0"/>
              <a:t> قد استفدتم من هذا الدرس يا طلابي الأعزاء</a:t>
            </a:r>
          </a:p>
          <a:p>
            <a:pPr marL="0" indent="0" algn="r" rtl="1">
              <a:buNone/>
            </a:pPr>
            <a:endParaRPr lang="ar-SA" sz="2800" dirty="0"/>
          </a:p>
          <a:p>
            <a:pPr marL="0" indent="0" algn="r" rtl="1">
              <a:buNone/>
            </a:pPr>
            <a:r>
              <a:rPr lang="ar-SA" sz="2800" dirty="0"/>
              <a:t>       ولا ننسى ان ننفذ الواجب المنزلي بمساعدة الأهل</a:t>
            </a:r>
          </a:p>
          <a:p>
            <a:endParaRPr lang="en-US" dirty="0"/>
          </a:p>
        </p:txBody>
      </p:sp>
      <p:sp>
        <p:nvSpPr>
          <p:cNvPr id="5" name="تمرير: أفقي 4">
            <a:extLst>
              <a:ext uri="{FF2B5EF4-FFF2-40B4-BE49-F238E27FC236}">
                <a16:creationId xmlns:a16="http://schemas.microsoft.com/office/drawing/2014/main" id="{380936BE-C9B4-495E-96FC-3F20A0FCA745}"/>
              </a:ext>
            </a:extLst>
          </p:cNvPr>
          <p:cNvSpPr/>
          <p:nvPr/>
        </p:nvSpPr>
        <p:spPr>
          <a:xfrm>
            <a:off x="3465095" y="731836"/>
            <a:ext cx="2213810" cy="890337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FBCBD38A-2500-4839-A407-F6D876EE70E8}"/>
              </a:ext>
            </a:extLst>
          </p:cNvPr>
          <p:cNvSpPr/>
          <p:nvPr/>
        </p:nvSpPr>
        <p:spPr>
          <a:xfrm>
            <a:off x="2261937" y="3621505"/>
            <a:ext cx="4969042" cy="1335505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algn="r"/>
            <a:r>
              <a:rPr lang="ar-SA" sz="2400" dirty="0">
                <a:solidFill>
                  <a:schemeClr val="tx1"/>
                </a:solidFill>
              </a:rPr>
              <a:t>               ودمتم في أمان الله </a:t>
            </a:r>
          </a:p>
        </p:txBody>
      </p:sp>
    </p:spTree>
    <p:extLst>
      <p:ext uri="{BB962C8B-B14F-4D97-AF65-F5344CB8AC3E}">
        <p14:creationId xmlns:p14="http://schemas.microsoft.com/office/powerpoint/2010/main" val="27776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5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352</TotalTime>
  <Words>166</Words>
  <Application>Microsoft Office PowerPoint</Application>
  <PresentationFormat>عرض على الشاشة (4:3)</PresentationFormat>
  <Paragraphs>55</Paragraphs>
  <Slides>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الضرب مع الحمل</vt:lpstr>
      <vt:lpstr>عرض تقديمي في PowerPoint</vt:lpstr>
      <vt:lpstr>لأحسب 24×3 أقوم بالخطوات الآتية</vt:lpstr>
      <vt:lpstr>عرض تقديمي في PowerPoint</vt:lpstr>
      <vt:lpstr>خطوات حساب ناتج 24×3</vt:lpstr>
      <vt:lpstr>عرض تقديمي في PowerPoint</vt:lpstr>
      <vt:lpstr>عرض تقديمي في PowerPoint</vt:lpstr>
      <vt:lpstr>سجل العملية قي الجدول واحسب ناتج الضرب: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35</cp:revision>
  <dcterms:created xsi:type="dcterms:W3CDTF">2020-05-02T02:36:07Z</dcterms:created>
  <dcterms:modified xsi:type="dcterms:W3CDTF">2020-05-12T07:28:55Z</dcterms:modified>
</cp:coreProperties>
</file>