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dialshahod@gmail.com" initials="f" lastIdx="1" clrIdx="0">
    <p:extLst>
      <p:ext uri="{19B8F6BF-5375-455C-9EA6-DF929625EA0E}">
        <p15:presenceInfo xmlns:p15="http://schemas.microsoft.com/office/powerpoint/2012/main" userId="0df55a54db14b5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نمط ذو نسُق 2 - تميي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1032" y="4109322"/>
            <a:ext cx="4385374" cy="2206636"/>
          </a:xfrm>
        </p:spPr>
        <p:txBody>
          <a:bodyPr>
            <a:noAutofit/>
          </a:bodyPr>
          <a:lstStyle/>
          <a:p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تدريبٌ لغويٌّ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32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5168A27-CCC3-4C8A-85FA-199D65211CD3}"/>
              </a:ext>
            </a:extLst>
          </p:cNvPr>
          <p:cNvSpPr/>
          <p:nvPr/>
        </p:nvSpPr>
        <p:spPr>
          <a:xfrm>
            <a:off x="2828618" y="5566660"/>
            <a:ext cx="150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المثنى والجمع 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7E46997-94FB-4DBB-9054-5FD078BFAC2D}"/>
              </a:ext>
            </a:extLst>
          </p:cNvPr>
          <p:cNvSpPr/>
          <p:nvPr/>
        </p:nvSpPr>
        <p:spPr>
          <a:xfrm>
            <a:off x="4314786" y="5474327"/>
            <a:ext cx="15376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عنصر نائب للمحتوى 139">
            <a:extLst>
              <a:ext uri="{FF2B5EF4-FFF2-40B4-BE49-F238E27FC236}">
                <a16:creationId xmlns:a16="http://schemas.microsoft.com/office/drawing/2014/main" id="{28C77ACF-0E8B-42B8-A949-F3C6CA5AB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8202" y="1574276"/>
            <a:ext cx="5368566" cy="795162"/>
          </a:xfrm>
          <a:prstGeom prst="rect">
            <a:avLst/>
          </a:prstGeom>
        </p:spPr>
      </p:pic>
      <p:sp>
        <p:nvSpPr>
          <p:cNvPr id="5" name="مستطيل: زوايا مستديرة 3">
            <a:extLst>
              <a:ext uri="{FF2B5EF4-FFF2-40B4-BE49-F238E27FC236}">
                <a16:creationId xmlns:a16="http://schemas.microsoft.com/office/drawing/2014/main" id="{CAA8E64E-170B-4F21-B4F7-AD1D3979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740" y="596149"/>
            <a:ext cx="3233028" cy="836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مخرجات التعلّم </a:t>
            </a:r>
            <a:endParaRPr kumimoji="0" lang="en-US" altLang="ar-SA" sz="1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1492210-8B89-4D53-9FF1-DDE131232D18}"/>
              </a:ext>
            </a:extLst>
          </p:cNvPr>
          <p:cNvSpPr/>
          <p:nvPr/>
        </p:nvSpPr>
        <p:spPr>
          <a:xfrm>
            <a:off x="1149928" y="2369438"/>
            <a:ext cx="612756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	أن تقرأ  الأمثلة قراءة سليمة معبّرة</a:t>
            </a:r>
            <a:r>
              <a:rPr lang="ar-SA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KW" sz="28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	أن تحدّد المفرد والمُثنى والجمع  </a:t>
            </a:r>
            <a:r>
              <a:rPr lang="ar-SA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KW" sz="28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	أن تتعرّف على واو الجماعة في نهاية الفعل الماضي    .</a:t>
            </a: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	أن تنتبه لألف التفريق بعد واو الجماعة   .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F1F9883-F59F-4EF7-916A-F0D8DEEB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176" y="727846"/>
            <a:ext cx="6803726" cy="749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1A34DA-CBF9-490F-AC1F-D0C86B32C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138" y="1600201"/>
            <a:ext cx="6696998" cy="3037787"/>
          </a:xfrm>
        </p:spPr>
        <p:txBody>
          <a:bodyPr>
            <a:normAutofit/>
          </a:bodyPr>
          <a:lstStyle/>
          <a:p>
            <a:pPr marL="0" lvl="0" indent="0" algn="r">
              <a:spcBef>
                <a:spcPct val="0"/>
              </a:spcBef>
              <a:buNone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ما أنواع الكلمة ؟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     – فعل         – حرف </a:t>
            </a:r>
          </a:p>
          <a:p>
            <a:pPr marL="0" lvl="0" indent="0" algn="r">
              <a:spcBef>
                <a:spcPct val="0"/>
              </a:spcBef>
              <a:buNone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- كوّن جملةً اسميّةً بصيغةِ المُفردِ : </a:t>
            </a:r>
          </a:p>
          <a:p>
            <a:pPr marL="0" lvl="0" indent="0" algn="r">
              <a:spcBef>
                <a:spcPct val="0"/>
              </a:spcBef>
              <a:buNone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</a:p>
          <a:p>
            <a:pPr marL="0" lvl="0" indent="0" algn="r">
              <a:spcBef>
                <a:spcPct val="0"/>
              </a:spcBef>
              <a:buNone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- كيف نحوّلُ المفردَ إلى مثنى ؟ 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ar-S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r">
              <a:spcBef>
                <a:spcPct val="0"/>
              </a:spcBef>
              <a:buNone/>
            </a:pPr>
            <a:endParaRPr lang="ar-SA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ar-SA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305626C-A977-444A-816B-B36170BBC63C}"/>
              </a:ext>
            </a:extLst>
          </p:cNvPr>
          <p:cNvSpPr/>
          <p:nvPr/>
        </p:nvSpPr>
        <p:spPr>
          <a:xfrm>
            <a:off x="5320710" y="2870027"/>
            <a:ext cx="15359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التّلميذُ</a:t>
            </a:r>
            <a:r>
              <a:rPr lang="ar-SA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مجتهدٌ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8DED4E3-23F1-43B7-807A-A34D020A3CCD}"/>
              </a:ext>
            </a:extLst>
          </p:cNvPr>
          <p:cNvSpPr/>
          <p:nvPr/>
        </p:nvSpPr>
        <p:spPr>
          <a:xfrm>
            <a:off x="582574" y="3890665"/>
            <a:ext cx="76470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بزيادة ألف ونون على آخرِ الاسم المفرد 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>
            <a:extLst>
              <a:ext uri="{FF2B5EF4-FFF2-40B4-BE49-F238E27FC236}">
                <a16:creationId xmlns:a16="http://schemas.microsoft.com/office/drawing/2014/main" id="{06ACAFD1-D86F-489C-B814-1931AF57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44" y="697404"/>
            <a:ext cx="7008829" cy="926743"/>
          </a:xfrm>
        </p:spPr>
        <p:txBody>
          <a:bodyPr>
            <a:noAutofit/>
          </a:bodyPr>
          <a:lstStyle/>
          <a:p>
            <a:pPr algn="r"/>
            <a:r>
              <a:rPr lang="ar-KW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اقرأ الجُمل الآتية منتبهاَ للكلماتِ الملوّنةِ :</a:t>
            </a:r>
            <a:endParaRPr lang="ar-SA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: زوايا قطرية مستديرة 1">
            <a:extLst>
              <a:ext uri="{FF2B5EF4-FFF2-40B4-BE49-F238E27FC236}">
                <a16:creationId xmlns:a16="http://schemas.microsoft.com/office/drawing/2014/main" id="{A4BAFC12-EEEE-49D6-9F73-CB3D0378890C}"/>
              </a:ext>
            </a:extLst>
          </p:cNvPr>
          <p:cNvSpPr/>
          <p:nvPr/>
        </p:nvSpPr>
        <p:spPr>
          <a:xfrm>
            <a:off x="1965488" y="1832461"/>
            <a:ext cx="5213023" cy="2827494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raditional Arabic" panose="02020603050405020304" pitchFamily="18" charset="-78"/>
              <a:buChar char="-"/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الغوّاصُ </a:t>
            </a: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جالسٌ</a:t>
            </a: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بقُربي 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raditional Arabic" panose="02020603050405020304" pitchFamily="18" charset="-78"/>
              <a:buChar char="-"/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الدُّلفينان </a:t>
            </a: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كبيران</a:t>
            </a: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.  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raditional Arabic" panose="02020603050405020304" pitchFamily="18" charset="-78"/>
              <a:buChar char="-"/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الغواّصانِ </a:t>
            </a: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جالسانِ</a:t>
            </a: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بقربِهِ.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raditional Arabic" panose="02020603050405020304" pitchFamily="18" charset="-78"/>
              <a:buChar char="-"/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المُدَرّبون </a:t>
            </a: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بارِعونَ.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ar-SA" sz="2400" b="1" dirty="0">
              <a:solidFill>
                <a:srgbClr val="00B05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53670B0-D133-4586-B5BE-6E3E27F9D066}"/>
              </a:ext>
            </a:extLst>
          </p:cNvPr>
          <p:cNvSpPr/>
          <p:nvPr/>
        </p:nvSpPr>
        <p:spPr>
          <a:xfrm>
            <a:off x="2832792" y="1978089"/>
            <a:ext cx="10583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اسم مفرد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5C208E9-E6D0-4DAE-8934-D797D678F25F}"/>
              </a:ext>
            </a:extLst>
          </p:cNvPr>
          <p:cNvSpPr/>
          <p:nvPr/>
        </p:nvSpPr>
        <p:spPr>
          <a:xfrm>
            <a:off x="2986681" y="2389018"/>
            <a:ext cx="9044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مثنى 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359BE64F-0083-462C-9DAE-A0213F8A38E7}"/>
              </a:ext>
            </a:extLst>
          </p:cNvPr>
          <p:cNvSpPr/>
          <p:nvPr/>
        </p:nvSpPr>
        <p:spPr>
          <a:xfrm>
            <a:off x="3014960" y="2961276"/>
            <a:ext cx="9044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مثنى 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75EEBEB3-33F8-4F3A-AEF4-88B2456BF965}"/>
              </a:ext>
            </a:extLst>
          </p:cNvPr>
          <p:cNvSpPr/>
          <p:nvPr/>
        </p:nvSpPr>
        <p:spPr>
          <a:xfrm>
            <a:off x="3092168" y="3461977"/>
            <a:ext cx="8627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جمع 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سهم: لليسار 11">
            <a:extLst>
              <a:ext uri="{FF2B5EF4-FFF2-40B4-BE49-F238E27FC236}">
                <a16:creationId xmlns:a16="http://schemas.microsoft.com/office/drawing/2014/main" id="{9AC7A980-EEF9-4695-8E40-8150E40194F8}"/>
              </a:ext>
            </a:extLst>
          </p:cNvPr>
          <p:cNvSpPr/>
          <p:nvPr/>
        </p:nvSpPr>
        <p:spPr>
          <a:xfrm>
            <a:off x="3744797" y="4868269"/>
            <a:ext cx="2985796" cy="109316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نستنجُ :</a:t>
            </a:r>
            <a:endParaRPr lang="ar-SY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0" grpId="0"/>
      <p:bldP spid="11" grpId="0"/>
      <p:bldP spid="22" grpId="0"/>
      <p:bldP spid="23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وسيلة شرح بيضاوية 5">
            <a:extLst>
              <a:ext uri="{FF2B5EF4-FFF2-40B4-BE49-F238E27FC236}">
                <a16:creationId xmlns:a16="http://schemas.microsoft.com/office/drawing/2014/main" id="{F611353D-D46D-46F4-B8FF-03817AAE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943" y="436553"/>
            <a:ext cx="2203814" cy="1323369"/>
          </a:xfrm>
          <a:prstGeom prst="wedgeEllipseCallout">
            <a:avLst>
              <a:gd name="adj1" fmla="val -74584"/>
              <a:gd name="adj2" fmla="val 55475"/>
            </a:avLst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أتعلّمُ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5668E2C-AA2B-410B-99F8-E97A2B7A51CF}"/>
              </a:ext>
            </a:extLst>
          </p:cNvPr>
          <p:cNvSpPr/>
          <p:nvPr/>
        </p:nvSpPr>
        <p:spPr>
          <a:xfrm>
            <a:off x="886119" y="2215299"/>
            <a:ext cx="6306532" cy="256409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>
              <a:spcBef>
                <a:spcPct val="0"/>
              </a:spcBef>
            </a:pPr>
            <a:endParaRPr lang="ar-SA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>
              <a:spcBef>
                <a:spcPct val="0"/>
              </a:spcBef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نحوّلُ المفردَ إلى مثنى :</a:t>
            </a:r>
          </a:p>
          <a:p>
            <a:pPr lvl="0" algn="r">
              <a:spcBef>
                <a:spcPct val="0"/>
              </a:spcBef>
            </a:pPr>
            <a:endParaRPr lang="ar-SA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>
              <a:spcBef>
                <a:spcPct val="0"/>
              </a:spcBef>
            </a:pPr>
            <a:r>
              <a:rPr lang="ar-SA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lvl="0" algn="r">
              <a:spcBef>
                <a:spcPct val="0"/>
              </a:spcBef>
            </a:pPr>
            <a:r>
              <a:rPr lang="ar-SA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نحوّلُ المفردَ إلى جمعٍ  :</a:t>
            </a:r>
          </a:p>
          <a:p>
            <a:pPr lvl="0" algn="r">
              <a:spcBef>
                <a:spcPct val="0"/>
              </a:spcBef>
            </a:pPr>
            <a:r>
              <a:rPr lang="ar-SA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بزيادة واو   ونون    على آخرِ الاسم ِ المفرد</a:t>
            </a:r>
          </a:p>
          <a:p>
            <a:pPr lvl="0" algn="r">
              <a:spcBef>
                <a:spcPct val="0"/>
              </a:spcBef>
            </a:pPr>
            <a:endParaRPr lang="ar-SA" sz="2800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D8771135-BE55-4D93-9CAF-D3663EBFE222}"/>
              </a:ext>
            </a:extLst>
          </p:cNvPr>
          <p:cNvSpPr/>
          <p:nvPr/>
        </p:nvSpPr>
        <p:spPr>
          <a:xfrm>
            <a:off x="1653598" y="2837451"/>
            <a:ext cx="60763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بزيادة ألف ونون على آخرِ الاسمِ المفردِ</a:t>
            </a:r>
            <a:endParaRPr lang="ar-SA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12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A03A33C2-E73D-43AE-9449-AF094BD631EB}"/>
              </a:ext>
            </a:extLst>
          </p:cNvPr>
          <p:cNvSpPr/>
          <p:nvPr/>
        </p:nvSpPr>
        <p:spPr>
          <a:xfrm>
            <a:off x="6628193" y="381692"/>
            <a:ext cx="15085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تدريب: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F328B74-8811-451B-B0A5-BD1CCF571543}"/>
              </a:ext>
            </a:extLst>
          </p:cNvPr>
          <p:cNvSpPr/>
          <p:nvPr/>
        </p:nvSpPr>
        <p:spPr>
          <a:xfrm>
            <a:off x="4520319" y="282984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229B7877-C64F-4D32-A0B9-72824F885E98}"/>
              </a:ext>
            </a:extLst>
          </p:cNvPr>
          <p:cNvSpPr/>
          <p:nvPr/>
        </p:nvSpPr>
        <p:spPr>
          <a:xfrm>
            <a:off x="923904" y="573333"/>
            <a:ext cx="58068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عزيزي التّلميذ </a:t>
            </a:r>
            <a:r>
              <a:rPr lang="ar-SA" sz="24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املأ كلّ فراغٍ بالكلمة المناسبة فيما يأتي:  </a:t>
            </a:r>
            <a:endParaRPr lang="ar-SA" sz="2400" b="1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09D1386-1EA4-4BDE-8C10-C22C695CB7A3}"/>
              </a:ext>
            </a:extLst>
          </p:cNvPr>
          <p:cNvSpPr/>
          <p:nvPr/>
        </p:nvSpPr>
        <p:spPr>
          <a:xfrm>
            <a:off x="6730737" y="1188007"/>
            <a:ext cx="119201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فائزان </a:t>
            </a:r>
            <a:endParaRPr lang="ar-SA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7F779897-0955-4F91-A733-129B6757159B}"/>
              </a:ext>
            </a:extLst>
          </p:cNvPr>
          <p:cNvSpPr/>
          <p:nvPr/>
        </p:nvSpPr>
        <p:spPr>
          <a:xfrm>
            <a:off x="5376544" y="1165879"/>
            <a:ext cx="11705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الولدان 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8E6B253-5122-4AB4-81B2-02741819C6E7}"/>
              </a:ext>
            </a:extLst>
          </p:cNvPr>
          <p:cNvSpPr/>
          <p:nvPr/>
        </p:nvSpPr>
        <p:spPr>
          <a:xfrm>
            <a:off x="4060158" y="1196268"/>
            <a:ext cx="1119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الأطفالُ </a:t>
            </a:r>
            <a:endParaRPr lang="ar-SA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AC5A617-E069-42AA-ADE8-A121B4ADDE40}"/>
              </a:ext>
            </a:extLst>
          </p:cNvPr>
          <p:cNvSpPr/>
          <p:nvPr/>
        </p:nvSpPr>
        <p:spPr>
          <a:xfrm>
            <a:off x="2607568" y="1157229"/>
            <a:ext cx="12426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عائدون 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7417A67-D73C-4C2B-BDE4-258608FC0068}"/>
              </a:ext>
            </a:extLst>
          </p:cNvPr>
          <p:cNvSpPr/>
          <p:nvPr/>
        </p:nvSpPr>
        <p:spPr>
          <a:xfrm>
            <a:off x="1478682" y="1257824"/>
            <a:ext cx="10262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المُدرّبُ</a:t>
            </a:r>
            <a:endParaRPr lang="ar-SA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5D0903BD-D825-493B-BA56-5558FD5D9C01}"/>
              </a:ext>
            </a:extLst>
          </p:cNvPr>
          <p:cNvSpPr/>
          <p:nvPr/>
        </p:nvSpPr>
        <p:spPr>
          <a:xfrm>
            <a:off x="1991803" y="2003870"/>
            <a:ext cx="4821810" cy="2787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Calibri Light" panose="020F0302020204030204" pitchFamily="34" charset="0"/>
              <a:buChar char="-"/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...............................مرحان.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Calibri Light" panose="020F0302020204030204" pitchFamily="34" charset="0"/>
              <a:buChar char="-"/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الصّيادون ...........................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Calibri Light" panose="020F0302020204030204" pitchFamily="34" charset="0"/>
              <a:buChar char="-"/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...................................ماهرٌ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Calibri Light" panose="020F0302020204030204" pitchFamily="34" charset="0"/>
              <a:buChar char="-"/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السّباحان .......................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Calibri Light" panose="020F0302020204030204" pitchFamily="34" charset="0"/>
              <a:buChar char="-"/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...............................نائمون </a:t>
            </a:r>
            <a:endParaRPr lang="en-US" sz="11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09028 0.1150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21 -0.05254 L 0.10921 0.1974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29687 0.2664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329 0.3523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77556E-17 L 0.02014 0.429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" grpId="0"/>
      <p:bldP spid="5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484</TotalTime>
  <Words>131</Words>
  <Application>Microsoft Office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Segoe UI Semibold</vt:lpstr>
      <vt:lpstr>Traditional Arabic</vt:lpstr>
      <vt:lpstr>school</vt:lpstr>
      <vt:lpstr>الصّف : الثالث  المادة : لغة عربيّة  تدريبٌ لغويٌّ </vt:lpstr>
      <vt:lpstr>PowerPoint Presentation</vt:lpstr>
      <vt:lpstr>PowerPoint Presentation</vt:lpstr>
      <vt:lpstr>اقرأ الجُمل الآتية منتبهاَ للكلماتِ الملوّنةِ :</vt:lpstr>
      <vt:lpstr>أتعلّمُ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70</cp:revision>
  <dcterms:created xsi:type="dcterms:W3CDTF">2020-05-02T02:36:07Z</dcterms:created>
  <dcterms:modified xsi:type="dcterms:W3CDTF">2020-05-28T07:11:27Z</dcterms:modified>
</cp:coreProperties>
</file>