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لغوي</a:t>
            </a:r>
            <a:b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الفعل الماضي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6205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59" y="548640"/>
            <a:ext cx="5852160" cy="557752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تعال لنتذكر معاً بعض المعلومات التي تعلمتها سابقا :</a:t>
            </a:r>
          </a:p>
          <a:p>
            <a:pPr marL="0" indent="0" algn="r" rtl="1">
              <a:buNone/>
            </a:pPr>
            <a:endParaRPr lang="ar-SY" sz="2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ممَ تتألف الجملة الفعلية ؟</a:t>
            </a: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تتألف الجملة الفعلية من : فعل ، فاعل ، متممات الجملة</a:t>
            </a:r>
          </a:p>
          <a:p>
            <a:pPr marL="0" indent="0" algn="r" rtl="1">
              <a:buNone/>
            </a:pPr>
            <a:endParaRPr lang="ar-SY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أنواع الفعل ؟</a:t>
            </a: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الفعل ثلاثة :</a:t>
            </a:r>
            <a:r>
              <a:rPr lang="ar-SY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الماضي</a:t>
            </a: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المضارع </a:t>
            </a: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الأمر</a:t>
            </a:r>
          </a:p>
          <a:p>
            <a:pPr marL="0" indent="0" algn="r" rtl="1">
              <a:buNone/>
            </a:pPr>
            <a:endParaRPr lang="ar-SY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حركة آخر الفعل الماضي ؟</a:t>
            </a: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حركة آخر الفعل الماضي الفتحة</a:t>
            </a:r>
            <a:endParaRPr lang="en-US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6"/>
            <a:ext cx="8229600" cy="274002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50166"/>
            <a:ext cx="6196816" cy="624605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أقرأ الجمل التالية، ثم أجيب منتبهاً للأفعال المشار إليها بخط :</a:t>
            </a: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نوع كل من الأفعال السابقة : ( </a:t>
            </a:r>
            <a:r>
              <a:rPr lang="ar-SY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تعرضَ ، قامَ ، وقفَ ، أخرجَ)</a:t>
            </a: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؟ وما حركة آخرها ؟</a:t>
            </a: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 الأفعال السابقة : </a:t>
            </a:r>
            <a:r>
              <a:rPr lang="ar-SY" sz="2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 ماضي ، وحركة آخره الفتحة .</a:t>
            </a:r>
          </a:p>
          <a:p>
            <a:pPr marL="0" indent="0" algn="r" rtl="1">
              <a:buNone/>
            </a:pPr>
            <a:endParaRPr lang="ar-SY" sz="20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0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000" b="1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36A3FFE-3A3C-40A9-AA6A-1167B8A226FB}"/>
              </a:ext>
            </a:extLst>
          </p:cNvPr>
          <p:cNvSpPr/>
          <p:nvPr/>
        </p:nvSpPr>
        <p:spPr>
          <a:xfrm>
            <a:off x="1083212" y="1011434"/>
            <a:ext cx="5430130" cy="1088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sz="2000" b="1" dirty="0">
                <a:solidFill>
                  <a:srgbClr val="FFC000"/>
                </a:solidFill>
              </a:rPr>
              <a:t>أ .</a:t>
            </a:r>
            <a:r>
              <a:rPr lang="ar-SY" sz="2000" b="1" dirty="0">
                <a:solidFill>
                  <a:srgbClr val="00B050"/>
                </a:solidFill>
              </a:rPr>
              <a:t> </a:t>
            </a:r>
            <a:r>
              <a:rPr lang="ar-SY" sz="2000" b="1" u="sng" dirty="0">
                <a:solidFill>
                  <a:srgbClr val="0070C0"/>
                </a:solidFill>
              </a:rPr>
              <a:t>تعرضَت</a:t>
            </a:r>
            <a:r>
              <a:rPr lang="ar-SY" sz="2000" b="1" dirty="0">
                <a:solidFill>
                  <a:srgbClr val="00B050"/>
                </a:solidFill>
              </a:rPr>
              <a:t> صغارُ البطةِ الأم لخطرٍ ، </a:t>
            </a:r>
            <a:r>
              <a:rPr lang="ar-SY" sz="2000" b="1" u="sng" dirty="0">
                <a:solidFill>
                  <a:srgbClr val="0070C0"/>
                </a:solidFill>
              </a:rPr>
              <a:t>فقامَت</a:t>
            </a:r>
            <a:r>
              <a:rPr lang="ar-SY" sz="2000" b="1" dirty="0">
                <a:solidFill>
                  <a:srgbClr val="0070C0"/>
                </a:solidFill>
              </a:rPr>
              <a:t> </a:t>
            </a:r>
            <a:r>
              <a:rPr lang="ar-SY" sz="2000" b="1" dirty="0">
                <a:solidFill>
                  <a:srgbClr val="00B050"/>
                </a:solidFill>
              </a:rPr>
              <a:t>بمناورةٍ محكمة.</a:t>
            </a:r>
            <a:endParaRPr lang="en-US" sz="2000" b="1" dirty="0">
              <a:solidFill>
                <a:srgbClr val="00B050"/>
              </a:solidFill>
            </a:endParaRPr>
          </a:p>
          <a:p>
            <a:pPr algn="r"/>
            <a:endParaRPr lang="ar-SY" sz="2000" b="1" dirty="0">
              <a:solidFill>
                <a:srgbClr val="00B050"/>
              </a:solidFill>
            </a:endParaRPr>
          </a:p>
          <a:p>
            <a:pPr algn="r"/>
            <a:r>
              <a:rPr lang="ar-SY" sz="2000" b="1" dirty="0">
                <a:solidFill>
                  <a:srgbClr val="FFC000"/>
                </a:solidFill>
              </a:rPr>
              <a:t>ب.</a:t>
            </a:r>
            <a:r>
              <a:rPr lang="ar-SY" sz="2000" b="1" u="sng" dirty="0">
                <a:solidFill>
                  <a:srgbClr val="FFC000"/>
                </a:solidFill>
              </a:rPr>
              <a:t> </a:t>
            </a:r>
            <a:r>
              <a:rPr lang="ar-SY" sz="2000" b="1" u="sng" dirty="0">
                <a:solidFill>
                  <a:srgbClr val="0070C0"/>
                </a:solidFill>
              </a:rPr>
              <a:t>وقفَ </a:t>
            </a:r>
            <a:r>
              <a:rPr lang="ar-SY" sz="2000" b="1" dirty="0">
                <a:solidFill>
                  <a:srgbClr val="00B050"/>
                </a:solidFill>
              </a:rPr>
              <a:t>طائرُ </a:t>
            </a:r>
            <a:r>
              <a:rPr lang="ar-SY" sz="2000" b="1" dirty="0" err="1">
                <a:solidFill>
                  <a:srgbClr val="00B050"/>
                </a:solidFill>
              </a:rPr>
              <a:t>الصروِ</a:t>
            </a:r>
            <a:r>
              <a:rPr lang="ar-SY" sz="2000" b="1" dirty="0">
                <a:solidFill>
                  <a:srgbClr val="00B050"/>
                </a:solidFill>
              </a:rPr>
              <a:t> على رأس التمساح و</a:t>
            </a:r>
            <a:r>
              <a:rPr lang="ar-SY" sz="2000" b="1" u="sng" dirty="0">
                <a:solidFill>
                  <a:srgbClr val="0070C0"/>
                </a:solidFill>
              </a:rPr>
              <a:t>أخرجَ</a:t>
            </a:r>
            <a:r>
              <a:rPr lang="ar-SY" sz="2000" b="1" dirty="0">
                <a:solidFill>
                  <a:srgbClr val="00B050"/>
                </a:solidFill>
              </a:rPr>
              <a:t> صفيراً خاصاً .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ED50DDD-AFD9-4754-89A1-1E3DB6437872}"/>
              </a:ext>
            </a:extLst>
          </p:cNvPr>
          <p:cNvSpPr/>
          <p:nvPr/>
        </p:nvSpPr>
        <p:spPr>
          <a:xfrm>
            <a:off x="1702190" y="3749041"/>
            <a:ext cx="4951827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rgbClr val="00B0F0"/>
                </a:solidFill>
              </a:rPr>
              <a:t>أتعلم</a:t>
            </a:r>
          </a:p>
          <a:p>
            <a:pPr marL="342900" indent="-342900" algn="ct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SY" sz="2000" b="1" dirty="0">
                <a:solidFill>
                  <a:schemeClr val="accent4">
                    <a:lumMod val="75000"/>
                  </a:schemeClr>
                </a:solidFill>
              </a:rPr>
              <a:t>الفعل الماضي مبني على الفتحة .</a:t>
            </a:r>
          </a:p>
          <a:p>
            <a:pPr marL="342900" indent="-342900" algn="ct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SY" sz="2000" b="1" dirty="0">
                <a:solidFill>
                  <a:schemeClr val="accent4">
                    <a:lumMod val="75000"/>
                  </a:schemeClr>
                </a:solidFill>
              </a:rPr>
              <a:t>حركة آخر الفعل الماضي الفتحة .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78"/>
            <a:ext cx="8229600" cy="161460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229" y="562708"/>
            <a:ext cx="5570806" cy="556345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أستخرج الفعل الماضي في كل من الجملة الآتية، وأبين علامة بنائه :</a:t>
            </a:r>
            <a:endParaRPr lang="ar-SY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لطمَ التمساحُ الفريسةَ بذيلهِ .</a:t>
            </a:r>
          </a:p>
          <a:p>
            <a:pPr marL="0" indent="0" algn="r" rtl="1">
              <a:buNone/>
            </a:pPr>
            <a:endParaRPr lang="ar-SY" sz="2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لطمَ : </a:t>
            </a: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مبني على الفتحة</a:t>
            </a: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أعرب الفعل الماضي في الجملة التالية :</a:t>
            </a: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امتازَ الغرابُ بالإخلاصِ</a:t>
            </a: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امتازَ : </a:t>
            </a: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فعلٌ ماضٍ مبني على الفتحة الظاهرة على آخره .</a:t>
            </a: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566" y="506438"/>
            <a:ext cx="5373859" cy="561972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أعربُ الجملة الآتية :   </a:t>
            </a: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أخرجَ  الطائرُ  صفيراً</a:t>
            </a:r>
          </a:p>
          <a:p>
            <a:pPr marL="0" indent="0" algn="r" rtl="1">
              <a:buNone/>
            </a:pPr>
            <a:endParaRPr lang="ar-SY" sz="2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أخرجَ : </a:t>
            </a: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فعلٌ ماضٍ مبني على الفتحة الظاهرة على آخره .</a:t>
            </a:r>
          </a:p>
          <a:p>
            <a:pPr marL="0" indent="0" algn="r" rtl="1">
              <a:buNone/>
            </a:pPr>
            <a:endParaRPr lang="ar-SY" sz="2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الطائرُ : </a:t>
            </a: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فاعل مرفوع وعلامة رفعه الضمة الظاهرة على آخره .</a:t>
            </a:r>
          </a:p>
          <a:p>
            <a:pPr marL="0" indent="0" algn="r" rtl="1">
              <a:buNone/>
            </a:pPr>
            <a:endParaRPr lang="ar-SY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صفيراً : </a:t>
            </a: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مفعول به منصوب وعلامة نصبه الفتحة الظاهرة على آخره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8408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119</TotalTime>
  <Words>220</Words>
  <Application>Microsoft Office PowerPoint</Application>
  <PresentationFormat>عرض على الشاشة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Wingdings</vt:lpstr>
      <vt:lpstr>school</vt:lpstr>
      <vt:lpstr>تدريب لغوي الفعل الماضي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أحمد</cp:lastModifiedBy>
  <cp:revision>17</cp:revision>
  <dcterms:created xsi:type="dcterms:W3CDTF">2020-05-02T02:36:07Z</dcterms:created>
  <dcterms:modified xsi:type="dcterms:W3CDTF">2020-05-14T21:09:07Z</dcterms:modified>
</cp:coreProperties>
</file>