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687018-D117-7A45-8E9B-B06732E9A126}"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37075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87018-D117-7A45-8E9B-B06732E9A126}"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253309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87018-D117-7A45-8E9B-B06732E9A126}"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6089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87018-D117-7A45-8E9B-B06732E9A126}"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322380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687018-D117-7A45-8E9B-B06732E9A126}"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7906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687018-D117-7A45-8E9B-B06732E9A126}" type="datetimeFigureOut">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9458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687018-D117-7A45-8E9B-B06732E9A126}" type="datetimeFigureOut">
              <a:rPr lang="en-US" smtClean="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20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687018-D117-7A45-8E9B-B06732E9A126}" type="datetimeFigureOut">
              <a:rPr lang="en-US" smtClean="0"/>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351294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14532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22125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dirty="0"/>
          </a:p>
        </p:txBody>
      </p:sp>
    </p:spTree>
    <p:extLst>
      <p:ext uri="{BB962C8B-B14F-4D97-AF65-F5344CB8AC3E}">
        <p14:creationId xmlns:p14="http://schemas.microsoft.com/office/powerpoint/2010/main" val="25692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7018-D117-7A45-8E9B-B06732E9A126}" type="datetimeFigureOut">
              <a:rPr lang="en-US" smtClean="0"/>
              <a:t>5/8/2020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A126-7E84-D747-AF92-EC0B93F1AB61}" type="slidenum">
              <a:rPr lang="en-US" smtClean="0"/>
              <a:t>‹#›</a:t>
            </a:fld>
            <a:endParaRPr lang="en-US" dirty="0"/>
          </a:p>
        </p:txBody>
      </p:sp>
    </p:spTree>
    <p:extLst>
      <p:ext uri="{BB962C8B-B14F-4D97-AF65-F5344CB8AC3E}">
        <p14:creationId xmlns:p14="http://schemas.microsoft.com/office/powerpoint/2010/main" val="279908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511569"/>
            <a:ext cx="3761405" cy="2216689"/>
          </a:xfrm>
        </p:spPr>
        <p:txBody>
          <a:bodyPr/>
          <a:lstStyle/>
          <a:p>
            <a:r>
              <a:rPr lang="ar-SY" sz="3200" b="1" dirty="0" smtClean="0">
                <a:solidFill>
                  <a:srgbClr val="FF0000"/>
                </a:solidFill>
                <a:latin typeface="Sakkal Majalla" panose="02000000000000000000" pitchFamily="2" charset="-78"/>
                <a:cs typeface="Sakkal Majalla" panose="02000000000000000000" pitchFamily="2" charset="-78"/>
              </a:rPr>
              <a:t>التعبير الكتابي</a:t>
            </a:r>
            <a:r>
              <a:rPr lang="ar-SY" b="1" dirty="0" smtClean="0">
                <a:latin typeface="Sakkal Majalla" panose="02000000000000000000" pitchFamily="2" charset="-78"/>
                <a:cs typeface="Sakkal Majalla" panose="02000000000000000000" pitchFamily="2" charset="-78"/>
              </a:rPr>
              <a:t/>
            </a:r>
            <a:br>
              <a:rPr lang="ar-SY" b="1" dirty="0" smtClean="0">
                <a:latin typeface="Sakkal Majalla" panose="02000000000000000000" pitchFamily="2" charset="-78"/>
                <a:cs typeface="Sakkal Majalla" panose="02000000000000000000" pitchFamily="2" charset="-78"/>
              </a:rPr>
            </a:br>
            <a:r>
              <a:rPr lang="ar-SY" b="1" smtClean="0">
                <a:solidFill>
                  <a:srgbClr val="002060"/>
                </a:solidFill>
                <a:latin typeface="Sakkal Majalla" panose="02000000000000000000" pitchFamily="2" charset="-78"/>
                <a:cs typeface="Sakkal Majalla" panose="02000000000000000000" pitchFamily="2" charset="-78"/>
              </a:rPr>
              <a:t>وصف حديقة</a:t>
            </a:r>
            <a:endParaRPr lang="en-US"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98741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455" y="-321107"/>
            <a:ext cx="8229600" cy="321107"/>
          </a:xfrm>
        </p:spPr>
        <p:txBody>
          <a:bodyPr>
            <a:normAutofit fontScale="90000"/>
          </a:bodyPr>
          <a:lstStyle/>
          <a:p>
            <a:endParaRPr lang="en-US" dirty="0"/>
          </a:p>
        </p:txBody>
      </p:sp>
      <p:sp>
        <p:nvSpPr>
          <p:cNvPr id="5" name="عنصر نائب للمحتوى 4"/>
          <p:cNvSpPr>
            <a:spLocks noGrp="1"/>
          </p:cNvSpPr>
          <p:nvPr>
            <p:ph idx="1"/>
          </p:nvPr>
        </p:nvSpPr>
        <p:spPr>
          <a:xfrm>
            <a:off x="457200" y="651164"/>
            <a:ext cx="8229600" cy="5474999"/>
          </a:xfrm>
        </p:spPr>
        <p:txBody>
          <a:bodyPr/>
          <a:lstStyle/>
          <a:p>
            <a:pPr marL="0" indent="0" algn="r" rtl="1">
              <a:buNone/>
            </a:pPr>
            <a:endParaRPr lang="ar-SY" dirty="0"/>
          </a:p>
          <a:p>
            <a:pPr marL="0" indent="0" algn="r" rtl="1">
              <a:buNone/>
            </a:pPr>
            <a:endParaRPr lang="ar-SY" dirty="0" smtClean="0"/>
          </a:p>
          <a:p>
            <a:pPr marL="0" indent="0" algn="r" rtl="1">
              <a:buNone/>
            </a:pPr>
            <a:endParaRPr lang="ar-SY" dirty="0"/>
          </a:p>
        </p:txBody>
      </p:sp>
    </p:spTree>
    <p:extLst>
      <p:ext uri="{BB962C8B-B14F-4D97-AF65-F5344CB8AC3E}">
        <p14:creationId xmlns:p14="http://schemas.microsoft.com/office/powerpoint/2010/main" val="2018158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عنوان 4"/>
          <p:cNvSpPr>
            <a:spLocks noGrp="1"/>
          </p:cNvSpPr>
          <p:nvPr>
            <p:ph type="ctrTitle"/>
          </p:nvPr>
        </p:nvSpPr>
        <p:spPr>
          <a:xfrm>
            <a:off x="1046018" y="0"/>
            <a:ext cx="5755698" cy="385185"/>
          </a:xfrm>
        </p:spPr>
        <p:txBody>
          <a:bodyPr>
            <a:normAutofit fontScale="90000"/>
          </a:bodyPr>
          <a:lstStyle/>
          <a:p>
            <a:endParaRPr lang="ar-SY" dirty="0"/>
          </a:p>
        </p:txBody>
      </p:sp>
      <p:sp>
        <p:nvSpPr>
          <p:cNvPr id="6" name="عنوان فرعي 5"/>
          <p:cNvSpPr>
            <a:spLocks noGrp="1"/>
          </p:cNvSpPr>
          <p:nvPr>
            <p:ph type="subTitle" idx="1"/>
          </p:nvPr>
        </p:nvSpPr>
        <p:spPr>
          <a:xfrm>
            <a:off x="914399" y="385186"/>
            <a:ext cx="5652655" cy="5863214"/>
          </a:xfrm>
        </p:spPr>
        <p:txBody>
          <a:bodyPr>
            <a:normAutofit/>
          </a:bodyPr>
          <a:lstStyle/>
          <a:p>
            <a:pPr marL="342900" indent="-342900" algn="r" rtl="1">
              <a:buClr>
                <a:srgbClr val="FF0000"/>
              </a:buClr>
              <a:buFont typeface="Arial" panose="020B0604020202020204" pitchFamily="34" charset="0"/>
              <a:buChar char="•"/>
            </a:pPr>
            <a:r>
              <a:rPr lang="ar-SY" sz="2400" b="1" dirty="0" smtClean="0">
                <a:solidFill>
                  <a:srgbClr val="00B050"/>
                </a:solidFill>
                <a:latin typeface="Sakkal Majalla" panose="02000000000000000000" pitchFamily="2" charset="-78"/>
                <a:cs typeface="Sakkal Majalla" panose="02000000000000000000" pitchFamily="2" charset="-78"/>
              </a:rPr>
              <a:t>ماذا تمثل هذه الصورة ؟</a:t>
            </a:r>
          </a:p>
          <a:p>
            <a:pPr marL="342900" indent="-342900" algn="r" rtl="1">
              <a:buClr>
                <a:srgbClr val="FF0000"/>
              </a:buClr>
              <a:buFont typeface="Arial" panose="020B0604020202020204" pitchFamily="34" charset="0"/>
              <a:buChar char="•"/>
            </a:pPr>
            <a:r>
              <a:rPr lang="ar-SY" sz="2400" b="1" dirty="0" smtClean="0">
                <a:solidFill>
                  <a:srgbClr val="C00000"/>
                </a:solidFill>
                <a:latin typeface="Sakkal Majalla" panose="02000000000000000000" pitchFamily="2" charset="-78"/>
                <a:cs typeface="Sakkal Majalla" panose="02000000000000000000" pitchFamily="2" charset="-78"/>
              </a:rPr>
              <a:t>تمثل الصورةالحدائق الحديثة</a:t>
            </a:r>
          </a:p>
          <a:p>
            <a:pPr marL="342900" indent="-342900" algn="r" rtl="1">
              <a:buClr>
                <a:srgbClr val="FF0000"/>
              </a:buClr>
              <a:buFont typeface="Arial" panose="020B0604020202020204" pitchFamily="34" charset="0"/>
              <a:buChar char="•"/>
            </a:pPr>
            <a:r>
              <a:rPr lang="ar-SY" sz="2400" b="1" dirty="0" smtClean="0">
                <a:solidFill>
                  <a:srgbClr val="00B050"/>
                </a:solidFill>
                <a:latin typeface="Sakkal Majalla" panose="02000000000000000000" pitchFamily="2" charset="-78"/>
                <a:cs typeface="Sakkal Majalla" panose="02000000000000000000" pitchFamily="2" charset="-78"/>
              </a:rPr>
              <a:t>كيف وزعت الأزهار فيها ؟</a:t>
            </a:r>
          </a:p>
          <a:p>
            <a:pPr marL="342900" indent="-342900" algn="r" rtl="1">
              <a:buClr>
                <a:srgbClr val="FF0000"/>
              </a:buClr>
              <a:buFont typeface="Arial" panose="020B0604020202020204" pitchFamily="34" charset="0"/>
              <a:buChar char="•"/>
            </a:pPr>
            <a:r>
              <a:rPr lang="ar-SY" sz="2400" b="1" dirty="0" smtClean="0">
                <a:solidFill>
                  <a:srgbClr val="C00000"/>
                </a:solidFill>
                <a:latin typeface="Sakkal Majalla" panose="02000000000000000000" pitchFamily="2" charset="-78"/>
                <a:cs typeface="Sakkal Majalla" panose="02000000000000000000" pitchFamily="2" charset="-78"/>
              </a:rPr>
              <a:t>وزعت الأزهار بترتيب منتظم</a:t>
            </a:r>
          </a:p>
          <a:p>
            <a:pPr marL="342900" indent="-342900" algn="r" rtl="1">
              <a:buClr>
                <a:srgbClr val="FF0000"/>
              </a:buClr>
              <a:buFont typeface="Arial" panose="020B0604020202020204" pitchFamily="34" charset="0"/>
              <a:buChar char="•"/>
            </a:pPr>
            <a:r>
              <a:rPr lang="ar-SY" sz="2400" b="1" dirty="0" smtClean="0">
                <a:solidFill>
                  <a:srgbClr val="00B050"/>
                </a:solidFill>
                <a:latin typeface="Sakkal Majalla" panose="02000000000000000000" pitchFamily="2" charset="-78"/>
                <a:cs typeface="Sakkal Majalla" panose="02000000000000000000" pitchFamily="2" charset="-78"/>
              </a:rPr>
              <a:t>هل يوجد بين أحواض الزهر ممرات للناس ؟ أصف شكلها.</a:t>
            </a:r>
          </a:p>
          <a:p>
            <a:pPr marL="342900" indent="-342900" algn="r" rtl="1">
              <a:buClr>
                <a:srgbClr val="FF0000"/>
              </a:buClr>
              <a:buFont typeface="Arial" panose="020B0604020202020204" pitchFamily="34" charset="0"/>
              <a:buChar char="•"/>
            </a:pPr>
            <a:r>
              <a:rPr lang="ar-SY" sz="2400" b="1" dirty="0" smtClean="0">
                <a:solidFill>
                  <a:srgbClr val="C00000"/>
                </a:solidFill>
                <a:latin typeface="Sakkal Majalla" panose="02000000000000000000" pitchFamily="2" charset="-78"/>
                <a:cs typeface="Sakkal Majalla" panose="02000000000000000000" pitchFamily="2" charset="-78"/>
              </a:rPr>
              <a:t>نعم يوجد بين أحواض الزهر ممرات للناس ، وهي ممرات طويلة وواسعة</a:t>
            </a:r>
          </a:p>
          <a:p>
            <a:pPr marL="342900" indent="-342900" algn="r" rtl="1">
              <a:buClr>
                <a:srgbClr val="FF0000"/>
              </a:buClr>
              <a:buFont typeface="Arial" panose="020B0604020202020204" pitchFamily="34" charset="0"/>
              <a:buChar char="•"/>
            </a:pPr>
            <a:r>
              <a:rPr lang="ar-SY" sz="2400" b="1" dirty="0" smtClean="0">
                <a:solidFill>
                  <a:srgbClr val="00B050"/>
                </a:solidFill>
                <a:latin typeface="Sakkal Majalla" panose="02000000000000000000" pitchFamily="2" charset="-78"/>
                <a:cs typeface="Sakkal Majalla" panose="02000000000000000000" pitchFamily="2" charset="-78"/>
              </a:rPr>
              <a:t>أين يمشي الزائرون للحديقة ؟</a:t>
            </a:r>
          </a:p>
          <a:p>
            <a:pPr marL="342900" indent="-342900" algn="r" rtl="1">
              <a:buClr>
                <a:srgbClr val="FF0000"/>
              </a:buClr>
              <a:buFont typeface="Arial" panose="020B0604020202020204" pitchFamily="34" charset="0"/>
              <a:buChar char="•"/>
            </a:pPr>
            <a:r>
              <a:rPr lang="ar-SY" sz="2400" b="1" dirty="0" smtClean="0">
                <a:solidFill>
                  <a:srgbClr val="C00000"/>
                </a:solidFill>
                <a:latin typeface="Sakkal Majalla" panose="02000000000000000000" pitchFamily="2" charset="-78"/>
                <a:cs typeface="Sakkal Majalla" panose="02000000000000000000" pitchFamily="2" charset="-78"/>
              </a:rPr>
              <a:t>يمشي الزائرون داخل ممرات الحديقة</a:t>
            </a:r>
          </a:p>
        </p:txBody>
      </p:sp>
      <p:pic>
        <p:nvPicPr>
          <p:cNvPr id="4" name="عنصر نائب للمحتوى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677025" y="293688"/>
            <a:ext cx="2466975" cy="3987800"/>
          </a:xfrm>
        </p:spPr>
      </p:pic>
    </p:spTree>
    <p:extLst>
      <p:ext uri="{BB962C8B-B14F-4D97-AF65-F5344CB8AC3E}">
        <p14:creationId xmlns:p14="http://schemas.microsoft.com/office/powerpoint/2010/main" val="2848323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50512"/>
            <a:ext cx="8229600" cy="224126"/>
          </a:xfrm>
        </p:spPr>
        <p:txBody>
          <a:bodyPr>
            <a:normAutofit fontScale="90000"/>
          </a:bodyPr>
          <a:lstStyle/>
          <a:p>
            <a:endParaRPr lang="ar-SY" dirty="0"/>
          </a:p>
        </p:txBody>
      </p:sp>
      <p:sp>
        <p:nvSpPr>
          <p:cNvPr id="3" name="Content Placeholder 2"/>
          <p:cNvSpPr>
            <a:spLocks noGrp="1"/>
          </p:cNvSpPr>
          <p:nvPr>
            <p:ph sz="half" idx="1"/>
          </p:nvPr>
        </p:nvSpPr>
        <p:spPr>
          <a:xfrm>
            <a:off x="1302327" y="602673"/>
            <a:ext cx="4038600" cy="5604163"/>
          </a:xfrm>
        </p:spPr>
        <p:txBody>
          <a:bodyPr>
            <a:normAutofit/>
          </a:bodyPr>
          <a:lstStyle/>
          <a:p>
            <a:pPr algn="r" rtl="1">
              <a:buClr>
                <a:srgbClr val="FF0000"/>
              </a:buClr>
              <a:buFont typeface="Arial" panose="020B0604020202020204" pitchFamily="34" charset="0"/>
              <a:buChar char="•"/>
            </a:pPr>
            <a:r>
              <a:rPr lang="ar-SY" sz="2400" b="1" dirty="0" err="1">
                <a:solidFill>
                  <a:srgbClr val="00B050"/>
                </a:solidFill>
                <a:latin typeface="Sakkal Majalla" panose="02000000000000000000" pitchFamily="2" charset="-78"/>
                <a:cs typeface="Sakkal Majalla" panose="02000000000000000000" pitchFamily="2" charset="-78"/>
              </a:rPr>
              <a:t>ماشكل</a:t>
            </a:r>
            <a:r>
              <a:rPr lang="ar-SY" sz="2400" b="1" dirty="0">
                <a:solidFill>
                  <a:srgbClr val="00B050"/>
                </a:solidFill>
                <a:latin typeface="Sakkal Majalla" panose="02000000000000000000" pitchFamily="2" charset="-78"/>
                <a:cs typeface="Sakkal Majalla" panose="02000000000000000000" pitchFamily="2" charset="-78"/>
              </a:rPr>
              <a:t> الأشجار فيها ؟ </a:t>
            </a:r>
            <a:r>
              <a:rPr lang="ar-SY" sz="2400" b="1" dirty="0" smtClean="0">
                <a:solidFill>
                  <a:srgbClr val="00B050"/>
                </a:solidFill>
                <a:latin typeface="Sakkal Majalla" panose="02000000000000000000" pitchFamily="2" charset="-78"/>
                <a:cs typeface="Sakkal Majalla" panose="02000000000000000000" pitchFamily="2" charset="-78"/>
              </a:rPr>
              <a:t>وكيف </a:t>
            </a:r>
            <a:r>
              <a:rPr lang="ar-SY" sz="2400" b="1" dirty="0">
                <a:solidFill>
                  <a:srgbClr val="00B050"/>
                </a:solidFill>
                <a:latin typeface="Sakkal Majalla" panose="02000000000000000000" pitchFamily="2" charset="-78"/>
                <a:cs typeface="Sakkal Majalla" panose="02000000000000000000" pitchFamily="2" charset="-78"/>
              </a:rPr>
              <a:t>توزعت ؟</a:t>
            </a:r>
          </a:p>
          <a:p>
            <a:pPr algn="r" rtl="1">
              <a:buClr>
                <a:srgbClr val="FF0000"/>
              </a:buClr>
              <a:buFont typeface="Arial" panose="020B0604020202020204" pitchFamily="34" charset="0"/>
              <a:buChar char="•"/>
            </a:pPr>
            <a:r>
              <a:rPr lang="ar-SY" sz="2400" b="1" dirty="0">
                <a:solidFill>
                  <a:srgbClr val="C00000"/>
                </a:solidFill>
                <a:latin typeface="Sakkal Majalla" panose="02000000000000000000" pitchFamily="2" charset="-78"/>
                <a:cs typeface="Sakkal Majalla" panose="02000000000000000000" pitchFamily="2" charset="-78"/>
              </a:rPr>
              <a:t>تنوعت </a:t>
            </a:r>
            <a:r>
              <a:rPr lang="ar-SY" sz="2400" b="1" dirty="0" smtClean="0">
                <a:solidFill>
                  <a:srgbClr val="C00000"/>
                </a:solidFill>
                <a:latin typeface="Sakkal Majalla" panose="02000000000000000000" pitchFamily="2" charset="-78"/>
                <a:cs typeface="Sakkal Majalla" panose="02000000000000000000" pitchFamily="2" charset="-78"/>
              </a:rPr>
              <a:t>أشكال </a:t>
            </a:r>
            <a:r>
              <a:rPr lang="ar-SY" sz="2400" b="1" dirty="0">
                <a:solidFill>
                  <a:srgbClr val="C00000"/>
                </a:solidFill>
                <a:latin typeface="Sakkal Majalla" panose="02000000000000000000" pitchFamily="2" charset="-78"/>
                <a:cs typeface="Sakkal Majalla" panose="02000000000000000000" pitchFamily="2" charset="-78"/>
              </a:rPr>
              <a:t>الأشجار  بين عالية وقصيرة </a:t>
            </a:r>
            <a:r>
              <a:rPr lang="ar-SY" sz="2400" b="1" dirty="0" smtClean="0">
                <a:solidFill>
                  <a:srgbClr val="C00000"/>
                </a:solidFill>
                <a:latin typeface="Sakkal Majalla" panose="02000000000000000000" pitchFamily="2" charset="-78"/>
                <a:cs typeface="Sakkal Majalla" panose="02000000000000000000" pitchFamily="2" charset="-78"/>
              </a:rPr>
              <a:t>موزعةً </a:t>
            </a:r>
            <a:r>
              <a:rPr lang="ar-SY" sz="2400" b="1" dirty="0">
                <a:solidFill>
                  <a:srgbClr val="C00000"/>
                </a:solidFill>
                <a:latin typeface="Sakkal Majalla" panose="02000000000000000000" pitchFamily="2" charset="-78"/>
                <a:cs typeface="Sakkal Majalla" panose="02000000000000000000" pitchFamily="2" charset="-78"/>
              </a:rPr>
              <a:t>بين الممرات بالتساوي</a:t>
            </a:r>
          </a:p>
          <a:p>
            <a:pPr algn="r" rtl="1">
              <a:buClr>
                <a:srgbClr val="FF0000"/>
              </a:buClr>
              <a:buFont typeface="Arial" panose="020B0604020202020204" pitchFamily="34" charset="0"/>
              <a:buChar char="•"/>
            </a:pPr>
            <a:r>
              <a:rPr lang="ar-SY" sz="2400" b="1" dirty="0">
                <a:solidFill>
                  <a:srgbClr val="00B050"/>
                </a:solidFill>
                <a:latin typeface="Sakkal Majalla" panose="02000000000000000000" pitchFamily="2" charset="-78"/>
                <a:cs typeface="Sakkal Majalla" panose="02000000000000000000" pitchFamily="2" charset="-78"/>
              </a:rPr>
              <a:t>ما لون الازهار فيها؟</a:t>
            </a:r>
          </a:p>
          <a:p>
            <a:pPr algn="r" rtl="1">
              <a:buClr>
                <a:srgbClr val="FF0000"/>
              </a:buClr>
              <a:buFont typeface="Arial" panose="020B0604020202020204" pitchFamily="34" charset="0"/>
              <a:buChar char="•"/>
            </a:pPr>
            <a:r>
              <a:rPr lang="ar-SY" sz="2400" b="1" dirty="0">
                <a:solidFill>
                  <a:srgbClr val="C00000"/>
                </a:solidFill>
                <a:latin typeface="Sakkal Majalla" panose="02000000000000000000" pitchFamily="2" charset="-78"/>
                <a:cs typeface="Sakkal Majalla" panose="02000000000000000000" pitchFamily="2" charset="-78"/>
              </a:rPr>
              <a:t>لون </a:t>
            </a:r>
            <a:r>
              <a:rPr lang="ar-SY" sz="2400" b="1" dirty="0" smtClean="0">
                <a:solidFill>
                  <a:srgbClr val="C00000"/>
                </a:solidFill>
                <a:latin typeface="Sakkal Majalla" panose="02000000000000000000" pitchFamily="2" charset="-78"/>
                <a:cs typeface="Sakkal Majalla" panose="02000000000000000000" pitchFamily="2" charset="-78"/>
              </a:rPr>
              <a:t>الأزهار </a:t>
            </a:r>
            <a:r>
              <a:rPr lang="ar-SY" sz="2400" b="1" dirty="0">
                <a:solidFill>
                  <a:srgbClr val="C00000"/>
                </a:solidFill>
                <a:latin typeface="Sakkal Majalla" panose="02000000000000000000" pitchFamily="2" charset="-78"/>
                <a:cs typeface="Sakkal Majalla" panose="02000000000000000000" pitchFamily="2" charset="-78"/>
              </a:rPr>
              <a:t>متنوع بين الأصفر </a:t>
            </a:r>
            <a:r>
              <a:rPr lang="ar-SY" sz="2400" b="1" dirty="0" smtClean="0">
                <a:solidFill>
                  <a:srgbClr val="C00000"/>
                </a:solidFill>
                <a:latin typeface="Sakkal Majalla" panose="02000000000000000000" pitchFamily="2" charset="-78"/>
                <a:cs typeface="Sakkal Majalla" panose="02000000000000000000" pitchFamily="2" charset="-78"/>
              </a:rPr>
              <a:t>والأحمر </a:t>
            </a:r>
            <a:r>
              <a:rPr lang="ar-SY" sz="2400" b="1" dirty="0">
                <a:solidFill>
                  <a:srgbClr val="C00000"/>
                </a:solidFill>
                <a:latin typeface="Sakkal Majalla" panose="02000000000000000000" pitchFamily="2" charset="-78"/>
                <a:cs typeface="Sakkal Majalla" panose="02000000000000000000" pitchFamily="2" charset="-78"/>
              </a:rPr>
              <a:t>والأبيض</a:t>
            </a:r>
          </a:p>
          <a:p>
            <a:pPr algn="r" rtl="1">
              <a:buClr>
                <a:srgbClr val="FF0000"/>
              </a:buClr>
              <a:buFont typeface="Arial" panose="020B0604020202020204" pitchFamily="34" charset="0"/>
              <a:buChar char="•"/>
            </a:pPr>
            <a:r>
              <a:rPr lang="ar-SY" sz="2400" b="1" dirty="0">
                <a:solidFill>
                  <a:srgbClr val="00B050"/>
                </a:solidFill>
                <a:latin typeface="Sakkal Majalla" panose="02000000000000000000" pitchFamily="2" charset="-78"/>
                <a:cs typeface="Sakkal Majalla" panose="02000000000000000000" pitchFamily="2" charset="-78"/>
              </a:rPr>
              <a:t>ما أهمية هذه </a:t>
            </a:r>
            <a:r>
              <a:rPr lang="ar-SY" sz="2400" b="1" dirty="0" smtClean="0">
                <a:solidFill>
                  <a:srgbClr val="00B050"/>
                </a:solidFill>
                <a:latin typeface="Sakkal Majalla" panose="02000000000000000000" pitchFamily="2" charset="-78"/>
                <a:cs typeface="Sakkal Majalla" panose="02000000000000000000" pitchFamily="2" charset="-78"/>
              </a:rPr>
              <a:t>الحدائق لبلادنا؟</a:t>
            </a:r>
            <a:endParaRPr lang="ar-SY" sz="2400" b="1" dirty="0">
              <a:solidFill>
                <a:srgbClr val="00B050"/>
              </a:solidFill>
              <a:latin typeface="Sakkal Majalla" panose="02000000000000000000" pitchFamily="2" charset="-78"/>
              <a:cs typeface="Sakkal Majalla" panose="02000000000000000000" pitchFamily="2" charset="-78"/>
            </a:endParaRPr>
          </a:p>
          <a:p>
            <a:pPr algn="r" rtl="1">
              <a:buClr>
                <a:srgbClr val="FF0000"/>
              </a:buClr>
              <a:buFont typeface="Arial" panose="020B0604020202020204" pitchFamily="34" charset="0"/>
              <a:buChar char="•"/>
            </a:pPr>
            <a:r>
              <a:rPr lang="ar-SY" sz="2400" b="1" dirty="0">
                <a:solidFill>
                  <a:srgbClr val="C00000"/>
                </a:solidFill>
                <a:latin typeface="Sakkal Majalla" panose="02000000000000000000" pitchFamily="2" charset="-78"/>
                <a:cs typeface="Sakkal Majalla" panose="02000000000000000000" pitchFamily="2" charset="-78"/>
              </a:rPr>
              <a:t>إن هذه الحدائق رئة المدينة</a:t>
            </a:r>
          </a:p>
          <a:p>
            <a:pPr algn="l" rtl="1"/>
            <a:endParaRPr lang="en-US" sz="2000" b="1" dirty="0">
              <a:latin typeface="Sakkal Majalla" panose="02000000000000000000" pitchFamily="2" charset="-78"/>
              <a:cs typeface="Sakkal Majalla" panose="02000000000000000000" pitchFamily="2" charset="-78"/>
            </a:endParaRPr>
          </a:p>
        </p:txBody>
      </p:sp>
      <p:pic>
        <p:nvPicPr>
          <p:cNvPr id="6" name="عنصر نائب للمحتوى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40927" y="274638"/>
            <a:ext cx="2466975" cy="4505180"/>
          </a:xfrm>
        </p:spPr>
      </p:pic>
    </p:spTree>
    <p:extLst>
      <p:ext uri="{BB962C8B-B14F-4D97-AF65-F5344CB8AC3E}">
        <p14:creationId xmlns:p14="http://schemas.microsoft.com/office/powerpoint/2010/main" val="2121718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2618"/>
            <a:ext cx="8229600" cy="457201"/>
          </a:xfrm>
        </p:spPr>
        <p:txBody>
          <a:bodyPr>
            <a:normAutofit/>
          </a:bodyPr>
          <a:lstStyle/>
          <a:p>
            <a:r>
              <a:rPr lang="ar-SY" sz="2400" dirty="0" smtClean="0">
                <a:solidFill>
                  <a:srgbClr val="C00000"/>
                </a:solidFill>
                <a:latin typeface="Sakkal Majalla" panose="02000000000000000000" pitchFamily="2" charset="-78"/>
                <a:cs typeface="Sakkal Majalla" panose="02000000000000000000" pitchFamily="2" charset="-78"/>
              </a:rPr>
              <a:t>أصف هذه الحديقة في مقطع مستفيداً من إجابات الأسئلة السابقة مراعياً قواعد كتابة المقطع؟</a:t>
            </a:r>
            <a:endParaRPr lang="en-US" sz="2400" dirty="0">
              <a:solidFill>
                <a:srgbClr val="C00000"/>
              </a:solidFill>
              <a:latin typeface="Sakkal Majalla" panose="02000000000000000000" pitchFamily="2" charset="-78"/>
              <a:cs typeface="Sakkal Majalla" panose="02000000000000000000" pitchFamily="2" charset="-78"/>
            </a:endParaRPr>
          </a:p>
        </p:txBody>
      </p:sp>
      <p:sp>
        <p:nvSpPr>
          <p:cNvPr id="3" name="Content Placeholder 2"/>
          <p:cNvSpPr>
            <a:spLocks noGrp="1"/>
          </p:cNvSpPr>
          <p:nvPr>
            <p:ph sz="half" idx="1"/>
          </p:nvPr>
        </p:nvSpPr>
        <p:spPr>
          <a:xfrm>
            <a:off x="457200" y="1149928"/>
            <a:ext cx="4038600" cy="3477490"/>
          </a:xfrm>
        </p:spPr>
        <p:txBody>
          <a:bodyPr>
            <a:normAutofit/>
          </a:bodyPr>
          <a:lstStyle/>
          <a:p>
            <a:pPr marL="0" indent="0" algn="r" rtl="1">
              <a:buNone/>
            </a:pPr>
            <a:r>
              <a:rPr lang="ar-SY" sz="2400" b="1" dirty="0" smtClean="0">
                <a:solidFill>
                  <a:srgbClr val="0070C0"/>
                </a:solidFill>
                <a:latin typeface="Sakkal Majalla" panose="02000000000000000000" pitchFamily="2" charset="-78"/>
                <a:cs typeface="Sakkal Majalla" panose="02000000000000000000" pitchFamily="2" charset="-78"/>
              </a:rPr>
              <a:t>الحدائق رئة المدينة ,ففيها تجد الأشجار  المخضرة والمزهرة وقد وزعت بشكل منتظم وترتيب جميل ,فقد تركت الممرات العريضة ليستمتع الناس بالجلوس أو المشي ,ووزعت الأزهار الملونة ذات الرائحة العطرة بين الأشجار ,ما أجمل هذه الحدائق!</a:t>
            </a:r>
            <a:endParaRPr lang="en-US" sz="2400" b="1" dirty="0">
              <a:solidFill>
                <a:srgbClr val="0070C0"/>
              </a:solidFill>
              <a:latin typeface="Sakkal Majalla" panose="02000000000000000000" pitchFamily="2" charset="-78"/>
              <a:cs typeface="Sakkal Majalla" panose="02000000000000000000" pitchFamily="2" charset="-78"/>
            </a:endParaRPr>
          </a:p>
        </p:txBody>
      </p:sp>
      <p:sp>
        <p:nvSpPr>
          <p:cNvPr id="6" name="عنصر نائب للمحتوى 5"/>
          <p:cNvSpPr>
            <a:spLocks noGrp="1"/>
          </p:cNvSpPr>
          <p:nvPr>
            <p:ph sz="half" idx="2"/>
          </p:nvPr>
        </p:nvSpPr>
        <p:spPr/>
        <p:txBody>
          <a:bodyPr/>
          <a:lstStyle/>
          <a:p>
            <a:endParaRPr lang="ar-SY" dirty="0" smtClean="0"/>
          </a:p>
          <a:p>
            <a:endParaRPr lang="ar-SY" dirty="0"/>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538" y="1149927"/>
            <a:ext cx="3180917" cy="2279073"/>
          </a:xfrm>
          <a:prstGeom prst="rect">
            <a:avLst/>
          </a:prstGeom>
        </p:spPr>
      </p:pic>
    </p:spTree>
    <p:extLst>
      <p:ext uri="{BB962C8B-B14F-4D97-AF65-F5344CB8AC3E}">
        <p14:creationId xmlns:p14="http://schemas.microsoft.com/office/powerpoint/2010/main" val="1372858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school.thmx</Template>
  <TotalTime>100</TotalTime>
  <Words>147</Words>
  <Application>Microsoft Office PowerPoint</Application>
  <PresentationFormat>عرض على الشاشة (4:3)</PresentationFormat>
  <Paragraphs>18</Paragraphs>
  <Slides>5</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5</vt:i4>
      </vt:variant>
    </vt:vector>
  </HeadingPairs>
  <TitlesOfParts>
    <vt:vector size="10" baseType="lpstr">
      <vt:lpstr>Arial</vt:lpstr>
      <vt:lpstr>Calibri</vt:lpstr>
      <vt:lpstr>Sakkal Majalla</vt:lpstr>
      <vt:lpstr>Times New Roman</vt:lpstr>
      <vt:lpstr>school</vt:lpstr>
      <vt:lpstr>التعبير الكتابي وصف حديقة</vt:lpstr>
      <vt:lpstr>عرض تقديمي في PowerPoint</vt:lpstr>
      <vt:lpstr>عرض تقديمي في PowerPoint</vt:lpstr>
      <vt:lpstr>عرض تقديمي في PowerPoint</vt:lpstr>
      <vt:lpstr>أصف هذه الحديقة في مقطع مستفيداً من إجابات الأسئلة السابقة مراعياً قواعد كتابة المقطع؟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محمد أحمد</cp:lastModifiedBy>
  <cp:revision>14</cp:revision>
  <dcterms:created xsi:type="dcterms:W3CDTF">2020-05-02T02:36:07Z</dcterms:created>
  <dcterms:modified xsi:type="dcterms:W3CDTF">2020-05-08T13:46:17Z</dcterms:modified>
</cp:coreProperties>
</file>