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altLang="ar-AE" dirty="0"/>
              <a:t>أحرف الجر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Y" altLang="zh-CN" dirty="0"/>
              <a:t>يُتوقعُ منك عزيزي التلميذ في نهايةِ هذا الدَّرسِ أن تكونَ قادراً على :</a:t>
            </a:r>
          </a:p>
          <a:p>
            <a:pPr marL="0" indent="0" algn="r">
              <a:buNone/>
            </a:pPr>
            <a:r>
              <a:rPr lang="ar-SY" altLang="zh-CN" dirty="0"/>
              <a:t>      1-تمييزِ حروفِ الجرّ والاسمِ المجرورِ.</a:t>
            </a:r>
          </a:p>
          <a:p>
            <a:pPr marL="0" indent="0" algn="r">
              <a:buNone/>
            </a:pPr>
            <a:r>
              <a:rPr lang="ar-SY" altLang="zh-CN" dirty="0"/>
              <a:t>                2-ضبطِ الاسمِ المجرورِ.</a:t>
            </a:r>
          </a:p>
          <a:p>
            <a:pPr marL="0" indent="0" algn="r">
              <a:buNone/>
            </a:pPr>
            <a:r>
              <a:rPr lang="ar-SY" altLang="zh-CN" dirty="0"/>
              <a:t>                   3-إدخالِ الباءِ على الأسماءِ المعرَّفة بـ(ال).</a:t>
            </a:r>
          </a:p>
          <a:p>
            <a:pPr marL="0" indent="0" algn="r">
              <a:buNone/>
            </a:pPr>
            <a:r>
              <a:rPr lang="ar-SY" altLang="zh-CN" dirty="0"/>
              <a:t>                      4</a:t>
            </a:r>
            <a:r>
              <a:rPr lang="ar-SY" altLang="zh-CN" dirty="0" smtClean="0"/>
              <a:t>-التعبيرِ </a:t>
            </a:r>
            <a:r>
              <a:rPr lang="ar-SY" altLang="zh-CN" dirty="0"/>
              <a:t>عن صورةٍ </a:t>
            </a:r>
            <a:r>
              <a:rPr lang="ar-SY" altLang="zh-CN" dirty="0" smtClean="0"/>
              <a:t>بجملةٍ</a:t>
            </a:r>
          </a:p>
          <a:p>
            <a:pPr marL="0" indent="0" algn="r">
              <a:buNone/>
            </a:pPr>
            <a:r>
              <a:rPr lang="ar-SY" altLang="zh-CN" dirty="0"/>
              <a:t> </a:t>
            </a:r>
            <a:r>
              <a:rPr lang="ar-SY" altLang="zh-CN" dirty="0" smtClean="0"/>
              <a:t>                              وترتيبِ</a:t>
            </a:r>
            <a:endParaRPr lang="ar-SY" altLang="zh-CN" dirty="0"/>
          </a:p>
          <a:p>
            <a:pPr marL="0" indent="0" algn="r">
              <a:buNone/>
            </a:pPr>
            <a:r>
              <a:rPr lang="ar-SY" altLang="zh-CN" dirty="0"/>
              <a:t>                    </a:t>
            </a:r>
            <a:r>
              <a:rPr lang="ar-SY" altLang="zh-CN" dirty="0" smtClean="0"/>
              <a:t>عدَّةِ </a:t>
            </a:r>
            <a:r>
              <a:rPr lang="ar-SY" altLang="zh-CN" dirty="0"/>
              <a:t>جملٍ لتشكيلِ فقرةٍ.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أتذكر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من – إلى –عن – على – الباء – الكاف حروف الجر يأتي بعدها الاسم مجروراً وحركته الكسرةِ.</a:t>
            </a:r>
          </a:p>
          <a:p>
            <a:pPr marL="0" indent="0" algn="r">
              <a:buNone/>
            </a:pPr>
            <a:r>
              <a:rPr lang="ar-SY" dirty="0"/>
              <a:t>- (ك) تفيد التشبيه</a:t>
            </a:r>
            <a:r>
              <a:rPr lang="en-US" altLang="ar-SY" dirty="0"/>
              <a:t> </a:t>
            </a:r>
            <a:r>
              <a:rPr lang="ar-SY" dirty="0"/>
              <a:t> </a:t>
            </a:r>
            <a:endParaRPr lang="zh-CN" altLang="en-US" dirty="0"/>
          </a:p>
          <a:p>
            <a:pPr marL="0" indent="0" algn="r">
              <a:buNone/>
            </a:pPr>
            <a:r>
              <a:rPr lang="ar-SY" dirty="0"/>
              <a:t>- أضع حرف (ك)في الفراغ مستعيناً بالصورِ ثمَّ اضبطْ آخر الاسمِ بعدها بالحركةِ المناسبةِ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26" y="4310771"/>
            <a:ext cx="4058714" cy="2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الإملاء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1- أقرأ وألاحظ دخول حرف( الباء )على الأسماء :</a:t>
            </a:r>
          </a:p>
          <a:p>
            <a:pPr marL="0" indent="0" algn="r">
              <a:buNone/>
            </a:pPr>
            <a:r>
              <a:rPr lang="ar-SY" dirty="0"/>
              <a:t>       </a:t>
            </a:r>
            <a:r>
              <a:rPr lang="ar-SY" dirty="0" smtClean="0"/>
              <a:t>   * </a:t>
            </a:r>
            <a:r>
              <a:rPr lang="ar-SY" dirty="0"/>
              <a:t>شعر </a:t>
            </a:r>
            <a:r>
              <a:rPr lang="ar-SY" dirty="0" smtClean="0"/>
              <a:t>........</a:t>
            </a:r>
            <a:r>
              <a:rPr lang="ar-AE" dirty="0">
                <a:solidFill>
                  <a:srgbClr val="0000FF"/>
                </a:solidFill>
              </a:rPr>
              <a:t> با</a:t>
            </a:r>
            <a:r>
              <a:rPr lang="ar-AE" dirty="0"/>
              <a:t>ل</a:t>
            </a:r>
            <a:r>
              <a:rPr lang="ar-SY" dirty="0"/>
              <a:t>خوفِ</a:t>
            </a:r>
            <a:r>
              <a:rPr lang="en-US" altLang="ar-SY" dirty="0" smtClean="0"/>
              <a:t> </a:t>
            </a:r>
            <a:endParaRPr lang="ar-SY" altLang="ar-SY" dirty="0" smtClean="0"/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*جاء </a:t>
            </a:r>
            <a:r>
              <a:rPr lang="ar-SY" dirty="0"/>
              <a:t>أحدُهما ....</a:t>
            </a:r>
            <a:r>
              <a:rPr lang="ar-AE" dirty="0">
                <a:solidFill>
                  <a:srgbClr val="0000FF"/>
                </a:solidFill>
              </a:rPr>
              <a:t>با</a:t>
            </a:r>
            <a:r>
              <a:rPr lang="ar-AE" dirty="0"/>
              <a:t>لدواء</a:t>
            </a:r>
            <a:r>
              <a:rPr lang="ar-AE" altLang="ar-AE" dirty="0"/>
              <a:t>ِ</a:t>
            </a:r>
            <a:r>
              <a:rPr lang="en-US" altLang="ar-AE" dirty="0"/>
              <a:t>.</a:t>
            </a:r>
            <a:endParaRPr lang="zh-CN" altLang="en-US" dirty="0"/>
          </a:p>
          <a:p>
            <a:pPr marL="0" indent="0" algn="r">
              <a:buNone/>
            </a:pPr>
            <a:r>
              <a:rPr lang="ar-SY" dirty="0"/>
              <a:t>   2- أدخل حرف ( الباء) على الكلمتين الآتيتين ثم </a:t>
            </a:r>
            <a:r>
              <a:rPr lang="ar-AE" dirty="0"/>
              <a:t>أ</a:t>
            </a:r>
            <a:r>
              <a:rPr lang="ar-SY" dirty="0"/>
              <a:t>قرأ:</a:t>
            </a:r>
            <a:endParaRPr lang="zh-CN" altLang="en-US" dirty="0"/>
          </a:p>
          <a:p>
            <a:pPr marL="0" indent="0" algn="r">
              <a:buNone/>
            </a:pPr>
            <a:r>
              <a:rPr lang="ar-SY" dirty="0"/>
              <a:t>                         ........</a:t>
            </a:r>
            <a:r>
              <a:rPr lang="ar-AE" dirty="0" err="1">
                <a:solidFill>
                  <a:srgbClr val="0000FF"/>
                </a:solidFill>
              </a:rPr>
              <a:t>با</a:t>
            </a:r>
            <a:r>
              <a:rPr lang="ar-SY" dirty="0"/>
              <a:t>لصَّاروخِ.</a:t>
            </a:r>
            <a:endParaRPr lang="zh-CN" altLang="en-US" dirty="0"/>
          </a:p>
          <a:p>
            <a:pPr marL="0" indent="0" algn="r">
              <a:buNone/>
            </a:pPr>
            <a:r>
              <a:rPr lang="ar-SY" dirty="0"/>
              <a:t>                         .......</a:t>
            </a:r>
            <a:r>
              <a:rPr lang="ar-AE" dirty="0">
                <a:solidFill>
                  <a:srgbClr val="0000FF"/>
                </a:solidFill>
              </a:rPr>
              <a:t>ب</a:t>
            </a:r>
            <a:r>
              <a:rPr lang="ar-SY" dirty="0">
                <a:solidFill>
                  <a:srgbClr val="0000FF"/>
                </a:solidFill>
              </a:rPr>
              <a:t>ا</a:t>
            </a:r>
            <a:r>
              <a:rPr lang="ar-SY" dirty="0"/>
              <a:t>لمْخلوقِ.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أتعلَّمُ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* الباء من حروف الجرّ تجرُّ الاسمَ بعدها بالكسرة.</a:t>
            </a:r>
          </a:p>
          <a:p>
            <a:pPr marL="0" indent="0" algn="r">
              <a:buNone/>
            </a:pPr>
            <a:r>
              <a:rPr lang="ar-SY" dirty="0"/>
              <a:t>  * </a:t>
            </a:r>
            <a:r>
              <a:rPr lang="ar-SY" dirty="0">
                <a:solidFill>
                  <a:srgbClr val="FF0000"/>
                </a:solidFill>
              </a:rPr>
              <a:t>الَّلام الشّمسية </a:t>
            </a:r>
            <a:r>
              <a:rPr lang="ar-SY" dirty="0"/>
              <a:t>تُكتب ولا تلفظ والحرف الشّمسيُّ بعدها</a:t>
            </a:r>
          </a:p>
          <a:p>
            <a:pPr marL="0" indent="0" algn="r">
              <a:buNone/>
            </a:pPr>
            <a:r>
              <a:rPr lang="ar-SY" dirty="0"/>
              <a:t>   مشددٌ .</a:t>
            </a:r>
          </a:p>
          <a:p>
            <a:pPr marL="0" indent="0" algn="r">
              <a:buNone/>
            </a:pPr>
            <a:r>
              <a:rPr lang="ar-SY" dirty="0"/>
              <a:t>   </a:t>
            </a:r>
            <a:r>
              <a:rPr lang="ar-SY" dirty="0" smtClean="0"/>
              <a:t>           * </a:t>
            </a:r>
            <a:r>
              <a:rPr lang="ar-SY" dirty="0">
                <a:solidFill>
                  <a:srgbClr val="FF0000"/>
                </a:solidFill>
              </a:rPr>
              <a:t>الَّلامُ القمريَّة </a:t>
            </a:r>
            <a:r>
              <a:rPr lang="ar-SY" dirty="0"/>
              <a:t>تكتب وتلفظ والحرفُ القمريُّ 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بعدها </a:t>
            </a:r>
            <a:r>
              <a:rPr lang="ar-SY" dirty="0"/>
              <a:t>متحركٌ .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07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إغلاق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* </a:t>
            </a:r>
            <a:r>
              <a:rPr lang="ar-SY" sz="4000" b="1" dirty="0"/>
              <a:t>من – إلى – عن – على – في – الباء – الكاف </a:t>
            </a:r>
          </a:p>
          <a:p>
            <a:pPr marL="0" indent="0" algn="r">
              <a:buNone/>
            </a:pPr>
            <a:r>
              <a:rPr lang="ar-SY" sz="4000" b="1" dirty="0"/>
              <a:t>  تدخل على الاسم فتجعله مكسورا ( مجرورا )</a:t>
            </a:r>
          </a:p>
          <a:p>
            <a:pPr marL="0" indent="0" algn="r">
              <a:buNone/>
            </a:pPr>
            <a:r>
              <a:rPr lang="ar-SY" sz="4000" b="1" dirty="0"/>
              <a:t>      حركته الكسرة.</a:t>
            </a:r>
            <a:r>
              <a:rPr lang="en-US" sz="4000" b="1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</TotalTime>
  <Words>207</Words>
  <Application>Microsoft Office PowerPoint</Application>
  <PresentationFormat>عرض على الشاشة (3:4)‏</PresentationFormat>
  <Paragraphs>30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Sakkal Majalla</vt:lpstr>
      <vt:lpstr>Times New Roman</vt:lpstr>
      <vt:lpstr>school</vt:lpstr>
      <vt:lpstr>أحرف الجر</vt:lpstr>
      <vt:lpstr>الأهدافُ التَّعليميَّةُ</vt:lpstr>
      <vt:lpstr>أتذكر</vt:lpstr>
      <vt:lpstr>الإملاء</vt:lpstr>
      <vt:lpstr>أتعلَّمُ</vt:lpstr>
      <vt:lpstr>إغلاق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7</cp:revision>
  <dcterms:created xsi:type="dcterms:W3CDTF">2020-05-02T02:36:07Z</dcterms:created>
  <dcterms:modified xsi:type="dcterms:W3CDTF">2020-05-10T08:22:00Z</dcterms:modified>
</cp:coreProperties>
</file>