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0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486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Autofit/>
          </a:bodyPr>
          <a:lstStyle/>
          <a:p>
            <a:r>
              <a:rPr lang="en-US" sz="4800" b="1" dirty="0"/>
              <a:t/>
            </a:r>
            <a:br>
              <a:rPr lang="en-US" sz="4800" b="1" dirty="0"/>
            </a:br>
            <a:r>
              <a:rPr lang="ar-SY" sz="4800" b="1" dirty="0" smtClean="0"/>
              <a:t> أسلوب النفي</a:t>
            </a:r>
            <a:br>
              <a:rPr lang="ar-SY" sz="4800" b="1" dirty="0" smtClean="0"/>
            </a:br>
            <a:r>
              <a:rPr lang="ar-SY" sz="4800" b="1" dirty="0" smtClean="0"/>
              <a:t>التنوين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 تدريب لغوي ( أسلوب النفي )</a:t>
            </a:r>
            <a:endParaRPr lang="en-US" dirty="0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anose="05000000000000000000" pitchFamily="2" charset="2"/>
              <a:buChar char="q"/>
            </a:pPr>
            <a:r>
              <a:rPr lang="ar-SY" dirty="0" smtClean="0"/>
              <a:t> اقرأ منتبهاً للمعنى باستخدام ( </a:t>
            </a:r>
            <a:r>
              <a:rPr lang="ar-SY" dirty="0" smtClean="0">
                <a:solidFill>
                  <a:srgbClr val="C00000"/>
                </a:solidFill>
              </a:rPr>
              <a:t>لن</a:t>
            </a:r>
            <a:r>
              <a:rPr lang="ar-SY" dirty="0" smtClean="0"/>
              <a:t> – </a:t>
            </a:r>
            <a:r>
              <a:rPr lang="ar-SY" dirty="0" smtClean="0">
                <a:solidFill>
                  <a:schemeClr val="tx2"/>
                </a:solidFill>
              </a:rPr>
              <a:t>لا</a:t>
            </a:r>
            <a:r>
              <a:rPr lang="ar-SY" dirty="0" smtClean="0"/>
              <a:t> – </a:t>
            </a:r>
            <a:r>
              <a:rPr lang="ar-SY" dirty="0" smtClean="0">
                <a:solidFill>
                  <a:srgbClr val="00B050"/>
                </a:solidFill>
              </a:rPr>
              <a:t>لم</a:t>
            </a:r>
            <a:r>
              <a:rPr lang="ar-SY" dirty="0" smtClean="0"/>
              <a:t> – </a:t>
            </a:r>
            <a:r>
              <a:rPr lang="ar-SY" dirty="0" smtClean="0">
                <a:solidFill>
                  <a:srgbClr val="7030A0"/>
                </a:solidFill>
              </a:rPr>
              <a:t>ما</a:t>
            </a:r>
            <a:r>
              <a:rPr lang="ar-SY" dirty="0" smtClean="0"/>
              <a:t> )فيما يلي :</a:t>
            </a:r>
          </a:p>
          <a:p>
            <a:pPr marL="0" indent="0" algn="r">
              <a:buNone/>
            </a:pPr>
            <a:r>
              <a:rPr lang="ar-SY" dirty="0" smtClean="0"/>
              <a:t>      1 – </a:t>
            </a:r>
            <a:r>
              <a:rPr lang="ar-SY" dirty="0" smtClean="0">
                <a:solidFill>
                  <a:srgbClr val="FF0000"/>
                </a:solidFill>
              </a:rPr>
              <a:t>لن</a:t>
            </a:r>
            <a:r>
              <a:rPr lang="ar-SY" dirty="0" smtClean="0"/>
              <a:t> أتأخرَ عن مشاهدة برامج الأطفال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2 – </a:t>
            </a:r>
            <a:r>
              <a:rPr lang="ar-SY" dirty="0" smtClean="0">
                <a:solidFill>
                  <a:schemeClr val="tx2"/>
                </a:solidFill>
              </a:rPr>
              <a:t>لا</a:t>
            </a:r>
            <a:r>
              <a:rPr lang="ar-SY" dirty="0" smtClean="0"/>
              <a:t> يعيشُ الناس على سطح القمر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3 – </a:t>
            </a:r>
            <a:r>
              <a:rPr lang="ar-SY" dirty="0" smtClean="0">
                <a:solidFill>
                  <a:srgbClr val="00B050"/>
                </a:solidFill>
              </a:rPr>
              <a:t>لم</a:t>
            </a:r>
            <a:r>
              <a:rPr lang="ar-SY" dirty="0" smtClean="0"/>
              <a:t> يستخدمْ رواد الفضاء المظلات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4 – </a:t>
            </a:r>
            <a:r>
              <a:rPr lang="ar-SY" dirty="0" smtClean="0">
                <a:solidFill>
                  <a:srgbClr val="7030A0"/>
                </a:solidFill>
              </a:rPr>
              <a:t>ما</a:t>
            </a:r>
            <a:r>
              <a:rPr lang="ar-SY" dirty="0" smtClean="0"/>
              <a:t> هربَ سالم 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تدريب لغوي ( أسلوب النفي )</a:t>
            </a:r>
            <a:endParaRPr lang="en-US" dirty="0"/>
          </a:p>
        </p:txBody>
      </p:sp>
      <p:pic>
        <p:nvPicPr>
          <p:cNvPr id="2097152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2196"/>
            <a:ext cx="6586771" cy="316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z="5400" b="1" dirty="0" smtClean="0">
                <a:solidFill>
                  <a:srgbClr val="7030A0"/>
                </a:solidFill>
              </a:rPr>
              <a:t>أتعلَّمُ 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 ( </a:t>
            </a:r>
            <a:r>
              <a:rPr lang="ar-SY" dirty="0" smtClean="0">
                <a:solidFill>
                  <a:srgbClr val="7030A0"/>
                </a:solidFill>
              </a:rPr>
              <a:t>ما</a:t>
            </a:r>
            <a:r>
              <a:rPr lang="ar-SY" dirty="0" smtClean="0"/>
              <a:t> ) تنفي الفعل الماضي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( </a:t>
            </a:r>
            <a:r>
              <a:rPr lang="ar-SY" sz="4000" b="1" dirty="0" smtClean="0">
                <a:solidFill>
                  <a:schemeClr val="tx2"/>
                </a:solidFill>
              </a:rPr>
              <a:t>لا</a:t>
            </a:r>
            <a:r>
              <a:rPr lang="ar-SY" dirty="0" smtClean="0"/>
              <a:t>) تنفي الفعل المضارع ، وتبقى حركته الضمة (مرفوعاً)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( </a:t>
            </a:r>
            <a:r>
              <a:rPr lang="ar-SY" sz="4400" b="1" dirty="0" smtClean="0">
                <a:solidFill>
                  <a:srgbClr val="00B050"/>
                </a:solidFill>
              </a:rPr>
              <a:t>لن</a:t>
            </a:r>
            <a:r>
              <a:rPr lang="ar-SY" dirty="0" smtClean="0">
                <a:solidFill>
                  <a:srgbClr val="00B050"/>
                </a:solidFill>
              </a:rPr>
              <a:t> </a:t>
            </a:r>
            <a:r>
              <a:rPr lang="ar-SY" dirty="0" smtClean="0"/>
              <a:t>) تدخل على الفعل المضارعِ ، فتصبح حركته الفتحة </a:t>
            </a:r>
          </a:p>
          <a:p>
            <a:pPr marL="0" indent="0" algn="r" rtl="1">
              <a:buNone/>
            </a:pPr>
            <a:r>
              <a:rPr lang="ar-SY" dirty="0"/>
              <a:t> </a:t>
            </a:r>
            <a:r>
              <a:rPr lang="ar-SY" dirty="0" smtClean="0"/>
              <a:t>         ( تنصبه ).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dirty="0" smtClean="0"/>
              <a:t>           ( </a:t>
            </a:r>
            <a:r>
              <a:rPr lang="ar-SY" sz="3600" b="1" dirty="0" smtClean="0">
                <a:solidFill>
                  <a:srgbClr val="C00000"/>
                </a:solidFill>
              </a:rPr>
              <a:t>لم</a:t>
            </a:r>
            <a:r>
              <a:rPr lang="ar-SY" dirty="0" smtClean="0">
                <a:solidFill>
                  <a:srgbClr val="C00000"/>
                </a:solidFill>
              </a:rPr>
              <a:t> </a:t>
            </a:r>
            <a:r>
              <a:rPr lang="ar-SY" dirty="0" smtClean="0"/>
              <a:t>) تدخل على الفعل المضارع </a:t>
            </a:r>
          </a:p>
          <a:p>
            <a:pPr marL="0" indent="0" algn="ctr" rtl="1">
              <a:buNone/>
            </a:pPr>
            <a:r>
              <a:rPr lang="ar-SY" dirty="0" smtClean="0"/>
              <a:t>فيصبح ساكناً (تجزمُه )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" dirty="0"/>
              <a:t>العلم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7799697" cy="3460846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dirty="0" smtClean="0"/>
              <a:t>  املأ الفراغ بما يناسب من الأحرف (</a:t>
            </a:r>
            <a:r>
              <a:rPr lang="ar-SY" dirty="0" smtClean="0">
                <a:solidFill>
                  <a:srgbClr val="FF0000"/>
                </a:solidFill>
              </a:rPr>
              <a:t>ما</a:t>
            </a:r>
            <a:r>
              <a:rPr lang="ar-SY" dirty="0" smtClean="0"/>
              <a:t> ،</a:t>
            </a:r>
            <a:r>
              <a:rPr lang="ar-SY" dirty="0" smtClean="0">
                <a:solidFill>
                  <a:schemeClr val="tx2"/>
                </a:solidFill>
              </a:rPr>
              <a:t>لن</a:t>
            </a:r>
            <a:r>
              <a:rPr lang="ar-SY" dirty="0" smtClean="0"/>
              <a:t> ،</a:t>
            </a:r>
            <a:r>
              <a:rPr lang="ar-SY" dirty="0" smtClean="0">
                <a:solidFill>
                  <a:srgbClr val="00B050"/>
                </a:solidFill>
              </a:rPr>
              <a:t>لا ، </a:t>
            </a:r>
            <a:r>
              <a:rPr lang="ar-SY" dirty="0" smtClean="0">
                <a:solidFill>
                  <a:srgbClr val="7030A0"/>
                </a:solidFill>
              </a:rPr>
              <a:t>لم</a:t>
            </a:r>
            <a:r>
              <a:rPr lang="ar-SY" dirty="0" smtClean="0">
                <a:solidFill>
                  <a:srgbClr val="00B050"/>
                </a:solidFill>
              </a:rPr>
              <a:t> </a:t>
            </a:r>
            <a:r>
              <a:rPr lang="ar-SY" dirty="0" smtClean="0"/>
              <a:t>):</a:t>
            </a:r>
          </a:p>
          <a:p>
            <a:pPr marL="0" indent="0" algn="r" rtl="1">
              <a:buNone/>
            </a:pPr>
            <a:r>
              <a:rPr lang="ar-SY" dirty="0"/>
              <a:t> </a:t>
            </a:r>
            <a:r>
              <a:rPr lang="ar-SY" dirty="0" smtClean="0"/>
              <a:t>           *............تأخرَ المعلم عن الصف .</a:t>
            </a:r>
          </a:p>
          <a:p>
            <a:pPr marL="0" indent="0" algn="r" rtl="1">
              <a:buNone/>
            </a:pPr>
            <a:r>
              <a:rPr lang="ar-SY" dirty="0" smtClean="0"/>
              <a:t>            *............يتقنَ المهمل عمله.</a:t>
            </a:r>
          </a:p>
          <a:p>
            <a:pPr marL="0" indent="0" algn="r" rtl="1">
              <a:buNone/>
            </a:pPr>
            <a:r>
              <a:rPr lang="ar-SY" dirty="0" smtClean="0"/>
              <a:t>           *.............ترهبُ السفينة الخطر .</a:t>
            </a:r>
          </a:p>
          <a:p>
            <a:pPr marL="0" indent="0" algn="r" rtl="1">
              <a:buNone/>
            </a:pPr>
            <a:r>
              <a:rPr lang="ar-SY" dirty="0" smtClean="0"/>
              <a:t>           *.............يصعدْ الطفل إلى مركبة الفضاء.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تنوين الفتح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80982"/>
          </a:xfrm>
        </p:spPr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   ( </a:t>
            </a:r>
            <a:r>
              <a:rPr lang="ar-SY" dirty="0" smtClean="0">
                <a:solidFill>
                  <a:srgbClr val="FF0000"/>
                </a:solidFill>
              </a:rPr>
              <a:t>تنوين</a:t>
            </a:r>
            <a:r>
              <a:rPr lang="ar-SY" dirty="0" smtClean="0"/>
              <a:t> </a:t>
            </a:r>
            <a:r>
              <a:rPr lang="ar-SY" dirty="0" smtClean="0">
                <a:solidFill>
                  <a:srgbClr val="FF0000"/>
                </a:solidFill>
              </a:rPr>
              <a:t>الفتح</a:t>
            </a:r>
            <a:r>
              <a:rPr lang="ar-SY" dirty="0" smtClean="0"/>
              <a:t> ) يكتب فوق ألف ، ماعدا الكلمات المنتهية</a:t>
            </a:r>
          </a:p>
          <a:p>
            <a:pPr marL="0" indent="0" algn="r" rtl="1">
              <a:buNone/>
            </a:pPr>
            <a:r>
              <a:rPr lang="ar-SY" dirty="0"/>
              <a:t> </a:t>
            </a:r>
            <a:r>
              <a:rPr lang="ar-SY" dirty="0" smtClean="0"/>
              <a:t>    بتاء مربوطة فيرسم التنوين فوقها مباشرة .</a:t>
            </a:r>
          </a:p>
          <a:p>
            <a:pPr marL="0" indent="0" algn="r" rtl="1">
              <a:buNone/>
            </a:pPr>
            <a:r>
              <a:rPr lang="ar-SY" dirty="0" smtClean="0"/>
              <a:t>           </a:t>
            </a:r>
            <a:r>
              <a:rPr lang="ar-SY" dirty="0" smtClean="0">
                <a:solidFill>
                  <a:srgbClr val="FF0000"/>
                </a:solidFill>
              </a:rPr>
              <a:t>مثال</a:t>
            </a:r>
            <a:r>
              <a:rPr lang="ar-SY" dirty="0" smtClean="0"/>
              <a:t> : </a:t>
            </a:r>
          </a:p>
          <a:p>
            <a:pPr marL="0" indent="0" algn="r" rtl="1">
              <a:buNone/>
            </a:pPr>
            <a:r>
              <a:rPr lang="ar-SY" dirty="0" smtClean="0"/>
              <a:t>                  (</a:t>
            </a:r>
            <a:r>
              <a:rPr lang="ar-SY" dirty="0" smtClean="0">
                <a:solidFill>
                  <a:srgbClr val="FF0000"/>
                </a:solidFill>
              </a:rPr>
              <a:t>القلمُ</a:t>
            </a:r>
            <a:r>
              <a:rPr lang="ar-SY" dirty="0" smtClean="0"/>
              <a:t> ) تنون تنوين الفتح فتصبح ( </a:t>
            </a:r>
            <a:r>
              <a:rPr lang="ar-SY" dirty="0" smtClean="0">
                <a:solidFill>
                  <a:srgbClr val="0070C0"/>
                </a:solidFill>
              </a:rPr>
              <a:t>قلماً</a:t>
            </a:r>
            <a:r>
              <a:rPr lang="ar-SY" dirty="0" smtClean="0"/>
              <a:t> )</a:t>
            </a:r>
          </a:p>
          <a:p>
            <a:pPr marL="0" indent="0" algn="r" rtl="1">
              <a:buNone/>
            </a:pPr>
            <a:r>
              <a:rPr lang="ar-SY" dirty="0" smtClean="0"/>
              <a:t>                (</a:t>
            </a:r>
            <a:r>
              <a:rPr lang="ar-SY" dirty="0" smtClean="0">
                <a:solidFill>
                  <a:srgbClr val="FF0000"/>
                </a:solidFill>
              </a:rPr>
              <a:t>الحديقةُ </a:t>
            </a:r>
            <a:r>
              <a:rPr lang="ar-SY" dirty="0" smtClean="0"/>
              <a:t>) تنون تنوين الفتح فتصبح ( </a:t>
            </a:r>
            <a:r>
              <a:rPr lang="ar-SY" dirty="0" smtClean="0">
                <a:solidFill>
                  <a:srgbClr val="0070C0"/>
                </a:solidFill>
              </a:rPr>
              <a:t>حديقةً</a:t>
            </a:r>
            <a:r>
              <a:rPr lang="ar-SY" dirty="0" smtClean="0"/>
              <a:t> ).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  <p:bldP spid="10485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 </a:t>
            </a:r>
            <a:r>
              <a:rPr lang="ar-SY" dirty="0" smtClean="0"/>
              <a:t>إغلاق الدرس</a:t>
            </a:r>
            <a:endParaRPr lang="en-US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 </a:t>
            </a:r>
            <a:r>
              <a:rPr lang="ar-SY" dirty="0" smtClean="0">
                <a:solidFill>
                  <a:srgbClr val="FF0000"/>
                </a:solidFill>
              </a:rPr>
              <a:t>أعزائي أمل المستقبل في النهاية لا بد لكم من مراجعة الدرس وحل التقويم الموجود في المرفق .</a:t>
            </a:r>
          </a:p>
          <a:p>
            <a:pPr marL="0" indent="0" algn="r">
              <a:buNone/>
            </a:pPr>
            <a:r>
              <a:rPr lang="ar-SY" dirty="0" smtClean="0">
                <a:solidFill>
                  <a:srgbClr val="00B050"/>
                </a:solidFill>
              </a:rPr>
              <a:t>أعزائي أولياء الطلاب نرجو منكم إملاء النص الموجود </a:t>
            </a:r>
          </a:p>
          <a:p>
            <a:pPr marL="0" indent="0" algn="r">
              <a:buNone/>
            </a:pPr>
            <a:r>
              <a:rPr lang="ar-SY" dirty="0">
                <a:solidFill>
                  <a:srgbClr val="00B050"/>
                </a:solidFill>
              </a:rPr>
              <a:t> </a:t>
            </a:r>
            <a:r>
              <a:rPr lang="ar-SY" dirty="0" smtClean="0">
                <a:solidFill>
                  <a:srgbClr val="00B050"/>
                </a:solidFill>
              </a:rPr>
              <a:t>               في ورقة العمل  منتبهين </a:t>
            </a:r>
            <a:r>
              <a:rPr lang="ar-SY" dirty="0" err="1" smtClean="0">
                <a:solidFill>
                  <a:srgbClr val="00B050"/>
                </a:solidFill>
              </a:rPr>
              <a:t>ومنهين</a:t>
            </a:r>
            <a:r>
              <a:rPr lang="ar-SY" dirty="0" smtClean="0">
                <a:solidFill>
                  <a:srgbClr val="00B050"/>
                </a:solidFill>
              </a:rPr>
              <a:t> أبنائكم على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</a:t>
            </a:r>
            <a:r>
              <a:rPr lang="ar-SY" dirty="0" smtClean="0">
                <a:solidFill>
                  <a:srgbClr val="00B050"/>
                </a:solidFill>
              </a:rPr>
              <a:t>كتابة</a:t>
            </a:r>
            <a:r>
              <a:rPr lang="ar-SY" dirty="0" smtClean="0"/>
              <a:t> </a:t>
            </a:r>
            <a:r>
              <a:rPr lang="ar-SY" dirty="0" smtClean="0">
                <a:solidFill>
                  <a:srgbClr val="00B050"/>
                </a:solidFill>
              </a:rPr>
              <a:t>الهمزة</a:t>
            </a:r>
            <a:r>
              <a:rPr lang="ar-SY" dirty="0" smtClean="0"/>
              <a:t>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248</Words>
  <Application>Microsoft Office PowerPoint</Application>
  <PresentationFormat>عرض على الشاشة (3:4)‏</PresentationFormat>
  <Paragraphs>32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school</vt:lpstr>
      <vt:lpstr>  أسلوب النفي التنوين  </vt:lpstr>
      <vt:lpstr> تدريب لغوي ( أسلوب النفي )</vt:lpstr>
      <vt:lpstr>تدريب لغوي ( أسلوب النفي )</vt:lpstr>
      <vt:lpstr>أتعلَّمُ </vt:lpstr>
      <vt:lpstr>العلم</vt:lpstr>
      <vt:lpstr>تنوين الفتح</vt:lpstr>
      <vt:lpstr> إغلاق الدرس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10</cp:revision>
  <dcterms:created xsi:type="dcterms:W3CDTF">2020-04-29T20:36:07Z</dcterms:created>
  <dcterms:modified xsi:type="dcterms:W3CDTF">2020-05-13T19:58:37Z</dcterms:modified>
</cp:coreProperties>
</file>