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l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Y" sz="5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سَفِينةُ الْفَضَاءِ </a:t>
            </a:r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466">
        <p15:prstTrans prst="airplane"/>
      </p:transition>
    </mc:Choice>
    <mc:Fallback>
      <p:transition spd="slow" advTm="94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450376"/>
            <a:ext cx="8229600" cy="5675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DZ" dirty="0" smtClean="0">
                <a:solidFill>
                  <a:srgbClr val="FF0000"/>
                </a:solidFill>
              </a:rPr>
              <a:t>الأهداف </a:t>
            </a:r>
            <a:r>
              <a:rPr lang="ar-DZ" dirty="0">
                <a:solidFill>
                  <a:srgbClr val="FF0000"/>
                </a:solidFill>
              </a:rPr>
              <a:t>التعليمية 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DZ" dirty="0"/>
              <a:t> </a:t>
            </a:r>
            <a:r>
              <a:rPr lang="en-US" dirty="0" smtClean="0"/>
              <a:t> </a:t>
            </a:r>
            <a:r>
              <a:rPr lang="ar-SY" smtClean="0"/>
              <a:t>   * </a:t>
            </a:r>
            <a:r>
              <a:rPr lang="ar-DZ" smtClean="0"/>
              <a:t>يتوقع </a:t>
            </a:r>
            <a:r>
              <a:rPr lang="ar-DZ" dirty="0" smtClean="0"/>
              <a:t>منك عزيزي التلميذ في نهاية هذا الدرس أن تكون قادرا على :</a:t>
            </a:r>
            <a:endParaRPr lang="ar-SY" dirty="0" smtClean="0"/>
          </a:p>
          <a:p>
            <a:pPr marL="0" indent="0" algn="ctr">
              <a:buNone/>
            </a:pPr>
            <a:r>
              <a:rPr lang="ar-SY" dirty="0" smtClean="0"/>
              <a:t> </a:t>
            </a:r>
            <a:r>
              <a:rPr lang="en-US" dirty="0" smtClean="0"/>
              <a:t>           </a:t>
            </a:r>
            <a:r>
              <a:rPr lang="ar-SY" dirty="0" smtClean="0"/>
              <a:t>1</a:t>
            </a:r>
            <a:r>
              <a:rPr lang="ar-DZ" dirty="0" smtClean="0"/>
              <a:t>- قراءة النص قراءة صحيحة ومعبرة مراعيا اماكن الوقف والحركات .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٢          </a:t>
            </a:r>
            <a:r>
              <a:rPr lang="ar-DZ" dirty="0" smtClean="0"/>
              <a:t>- </a:t>
            </a:r>
            <a:r>
              <a:rPr lang="ar-DZ" dirty="0"/>
              <a:t>اختيار المعنى الصحيح للكلمات الجديدة .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٣           </a:t>
            </a:r>
            <a:r>
              <a:rPr lang="ar-DZ" dirty="0"/>
              <a:t>– ربط بعض المفردات بمرادفاتها وأخرى بأضدادها .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٤                  </a:t>
            </a:r>
            <a:r>
              <a:rPr lang="ar-DZ" dirty="0" smtClean="0"/>
              <a:t>- </a:t>
            </a:r>
            <a:r>
              <a:rPr lang="ar-DZ" dirty="0"/>
              <a:t>نفي الفعل الماضي والمضارع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ar-SA" dirty="0" smtClean="0"/>
              <a:t>               </a:t>
            </a:r>
            <a:r>
              <a:rPr lang="ar-DZ" dirty="0" smtClean="0"/>
              <a:t>باستخدام </a:t>
            </a:r>
            <a:r>
              <a:rPr lang="ar-DZ" dirty="0"/>
              <a:t>أدوات </a:t>
            </a:r>
            <a:r>
              <a:rPr lang="ar-DZ" dirty="0" smtClean="0"/>
              <a:t>النفي</a:t>
            </a:r>
            <a:r>
              <a:rPr lang="ar-SA" dirty="0" smtClean="0"/>
              <a:t> :</a:t>
            </a:r>
            <a:r>
              <a:rPr lang="ar-DZ" dirty="0" smtClean="0"/>
              <a:t> 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        </a:t>
            </a:r>
            <a:r>
              <a:rPr lang="ar-DZ" dirty="0" smtClean="0"/>
              <a:t>( </a:t>
            </a:r>
            <a:r>
              <a:rPr lang="ar-DZ" dirty="0"/>
              <a:t>ما , لا , لم , </a:t>
            </a:r>
            <a:r>
              <a:rPr lang="ar-DZ" dirty="0" smtClean="0"/>
              <a:t>لن )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600">
        <p15:prstTrans prst="airplane"/>
      </p:transition>
    </mc:Choice>
    <mc:Fallback>
      <p:transition spd="slow" advTm="1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01" y="427513"/>
            <a:ext cx="5284520" cy="4322617"/>
          </a:xfrm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9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556">
        <p15:prstTrans prst="airplane"/>
      </p:transition>
    </mc:Choice>
    <mc:Fallback>
      <p:transition spd="slow" advTm="19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5400" dirty="0" smtClean="0">
                <a:solidFill>
                  <a:srgbClr val="00B0F0"/>
                </a:solidFill>
              </a:rPr>
              <a:t>سَفينةُ الفَضاءْ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538"/>
            <a:ext cx="8229600" cy="482962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SY" sz="44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سفينةُ  الفضاءْ          تطيرُ في الهواء</a:t>
            </a:r>
            <a:r>
              <a:rPr lang="ar-SA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endParaRPr lang="ar-SY" sz="44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44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و تعبرُ  الغيومْ           تُعانقُ  السَّماءْ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تظلُّ في الفضاءْ         بِخفَّةٍ    تدورْ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وحولَها النُّجومْ          كأنَّها   زُهُورْ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تُقاربُ القَمرْ         لا ترهبُ الخطرْ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وحينما تصِلْ      تَحُطُّ في حَذرْ</a:t>
            </a:r>
          </a:p>
          <a:p>
            <a:pPr marL="0" indent="0" algn="r">
              <a:buNone/>
            </a:pPr>
            <a:r>
              <a:rPr lang="ar-SY" sz="3600" b="1" dirty="0"/>
              <a:t> </a:t>
            </a:r>
            <a:r>
              <a:rPr lang="ar-SY" sz="3600" b="1" dirty="0" smtClean="0"/>
              <a:t>                  *   *   *    *    *  * </a:t>
            </a: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5958">
        <p15:prstTrans prst="pageCurlDouble"/>
      </p:transition>
    </mc:Choice>
    <mc:Fallback>
      <p:transition spd="slow" advTm="45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024"/>
            <a:ext cx="8229600" cy="5662139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              2  </a:t>
            </a:r>
            <a:r>
              <a:rPr lang="en-US" dirty="0" smtClean="0"/>
              <a:t>        </a:t>
            </a:r>
            <a:endParaRPr lang="ar-SY" dirty="0" smtClean="0"/>
          </a:p>
          <a:p>
            <a:pPr marL="0" indent="0" algn="r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وينزِلُ     الرُّوَّادْ              كأنَّهُمْ    فُرْسانْ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ليَجْمعُوا العُلُومْ           لِخِدْمَةِ الإنْسانْ</a:t>
            </a:r>
          </a:p>
          <a:p>
            <a:pPr marL="0" indent="0" algn="r">
              <a:buNone/>
            </a:pP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يا أيُّها   الرُّوادْ                يا   أيُّها  الأبْطَالْ        </a:t>
            </a:r>
          </a:p>
          <a:p>
            <a:pPr marL="0" indent="0" algn="r">
              <a:buNone/>
            </a:pPr>
            <a:r>
              <a:rPr lang="ar-SY" sz="4400" b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بقَلْبنا  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أنتُم                 زَرْعتُمُ     الآمَالْ</a:t>
            </a:r>
          </a:p>
          <a:p>
            <a:pPr marL="0" indent="0" algn="r">
              <a:buNone/>
            </a:pPr>
            <a:r>
              <a:rPr lang="ar-SY" sz="4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</a:t>
            </a:r>
            <a:r>
              <a:rPr lang="ar-SY" sz="44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en-US" sz="4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265">
        <p15:prstTrans prst="pageCurlDouble"/>
      </p:transition>
    </mc:Choice>
    <mc:Fallback>
      <p:transition spd="slow" advTm="19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chemeClr val="accent6">
                    <a:lumMod val="50000"/>
                  </a:schemeClr>
                </a:solidFill>
              </a:rPr>
              <a:t>معاني الكلمات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        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58100"/>
              </p:ext>
            </p:extLst>
          </p:nvPr>
        </p:nvGraphicFramePr>
        <p:xfrm>
          <a:off x="2814451" y="1396998"/>
          <a:ext cx="4096988" cy="42081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8494"/>
                <a:gridCol w="2048494"/>
              </a:tblGrid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b="1" u="sng" dirty="0" smtClean="0">
                          <a:solidFill>
                            <a:srgbClr val="FF0000"/>
                          </a:solidFill>
                        </a:rPr>
                        <a:t>الكلمة</a:t>
                      </a:r>
                      <a:endParaRPr lang="ar-SY" sz="2800" b="1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b="1" u="sng" dirty="0" smtClean="0">
                          <a:solidFill>
                            <a:schemeClr val="tx2"/>
                          </a:solidFill>
                        </a:rPr>
                        <a:t>معناها</a:t>
                      </a:r>
                      <a:endParaRPr lang="ar-SY" sz="2800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rgbClr val="FF0000"/>
                          </a:solidFill>
                        </a:rPr>
                        <a:t>بِخفَّة</a:t>
                      </a:r>
                      <a:endParaRPr lang="ar-SY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chemeClr val="tx2"/>
                          </a:solidFill>
                        </a:rPr>
                        <a:t>بسرعة</a:t>
                      </a:r>
                      <a:endParaRPr lang="ar-SY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rgbClr val="FF0000"/>
                          </a:solidFill>
                        </a:rPr>
                        <a:t>ترْهبُ</a:t>
                      </a:r>
                      <a:endParaRPr lang="ar-SY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chemeClr val="tx2"/>
                          </a:solidFill>
                        </a:rPr>
                        <a:t>تخافُ</a:t>
                      </a:r>
                      <a:endParaRPr lang="ar-SY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rgbClr val="FF0000"/>
                          </a:solidFill>
                        </a:rPr>
                        <a:t>تحطُّ</a:t>
                      </a:r>
                      <a:endParaRPr lang="ar-SY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chemeClr val="tx2"/>
                          </a:solidFill>
                        </a:rPr>
                        <a:t>تنزلُ</a:t>
                      </a:r>
                      <a:endParaRPr lang="ar-SY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rgbClr val="FF0000"/>
                          </a:solidFill>
                        </a:rPr>
                        <a:t>تعبرُ الغيوم</a:t>
                      </a:r>
                      <a:endParaRPr lang="ar-SY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chemeClr val="tx2"/>
                          </a:solidFill>
                        </a:rPr>
                        <a:t>تخترق</a:t>
                      </a:r>
                      <a:r>
                        <a:rPr lang="ar-SY" sz="2800" baseline="0" dirty="0" smtClean="0">
                          <a:solidFill>
                            <a:schemeClr val="tx2"/>
                          </a:solidFill>
                        </a:rPr>
                        <a:t> الغيوم </a:t>
                      </a:r>
                      <a:endParaRPr lang="ar-SY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01359"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rgbClr val="FF0000"/>
                          </a:solidFill>
                        </a:rPr>
                        <a:t>تعانقُ السماء</a:t>
                      </a:r>
                      <a:endParaRPr lang="ar-SY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800" dirty="0" smtClean="0">
                          <a:solidFill>
                            <a:schemeClr val="tx2"/>
                          </a:solidFill>
                        </a:rPr>
                        <a:t>تلامسُ السماء</a:t>
                      </a:r>
                      <a:endParaRPr lang="ar-SY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629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8887">
        <p15:prstTrans prst="pageCurlDouble"/>
      </p:transition>
    </mc:Choice>
    <mc:Fallback>
      <p:transition spd="slow" advTm="38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>
                <a:solidFill>
                  <a:srgbClr val="C00000"/>
                </a:solidFill>
              </a:rPr>
              <a:t>فِكَرُالنَّصِّ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Y" sz="3600" dirty="0" smtClean="0">
                <a:solidFill>
                  <a:srgbClr val="FF0000"/>
                </a:solidFill>
              </a:rPr>
              <a:t>سفينةُ الفضاءِ تُحلّقُ في </a:t>
            </a:r>
            <a:r>
              <a:rPr lang="ar-SY" sz="3600" dirty="0" err="1" smtClean="0">
                <a:solidFill>
                  <a:srgbClr val="FF0000"/>
                </a:solidFill>
              </a:rPr>
              <a:t>السَّماءِعالياً</a:t>
            </a:r>
            <a:r>
              <a:rPr lang="ar-SY" sz="3600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 smtClean="0">
                <a:solidFill>
                  <a:srgbClr val="00B050"/>
                </a:solidFill>
              </a:rPr>
              <a:t>سفينةُ الفضاءِ تطيرُ بِسرعةٍ فائقةٍ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 smtClean="0">
                <a:solidFill>
                  <a:schemeClr val="tx2"/>
                </a:solidFill>
              </a:rPr>
              <a:t>السَّفينةُ ترتفعُ بعيداً وتحطُّ على سطحِ القمرِ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3600" dirty="0" smtClean="0">
                <a:solidFill>
                  <a:srgbClr val="7030A0"/>
                </a:solidFill>
              </a:rPr>
              <a:t>روَّادُ الفضاءِ أبطالٌ في خِدمةِ الإنسانِ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1796">
        <p15:prstTrans prst="pageCurlDouble"/>
      </p:transition>
    </mc:Choice>
    <mc:Fallback>
      <p:transition spd="slow" advTm="31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65"/>
          </a:xfrm>
        </p:spPr>
        <p:txBody>
          <a:bodyPr>
            <a:normAutofit/>
          </a:bodyPr>
          <a:lstStyle/>
          <a:p>
            <a:r>
              <a:rPr lang="ar-SY" sz="5400" dirty="0" smtClean="0">
                <a:solidFill>
                  <a:schemeClr val="tx2"/>
                </a:solidFill>
              </a:rPr>
              <a:t>إغلاق الدرس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4"/>
            <a:ext cx="8229600" cy="4925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رسالة إلى الأهل لمتابعة الأبناء في إنجاز ورقة العمل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/>
              <a:t>رسالة إلى التلاميذ لإنجاز التقييم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sz="4000" b="1" dirty="0" smtClean="0">
                <a:solidFill>
                  <a:srgbClr val="00B0F0"/>
                </a:solidFill>
              </a:rPr>
              <a:t>أيُّها الأبطالُ لِنَحفظْ نشيدَ سفينةِ الفضاءِ </a:t>
            </a:r>
            <a:r>
              <a:rPr lang="ar-SY" sz="4000" b="1" dirty="0" smtClean="0">
                <a:solidFill>
                  <a:srgbClr val="FF0000"/>
                </a:solidFill>
              </a:rPr>
              <a:t>خاتمة</a:t>
            </a:r>
            <a:r>
              <a:rPr lang="ar-SY" sz="4000" b="1" dirty="0" smtClean="0">
                <a:solidFill>
                  <a:srgbClr val="00B0F0"/>
                </a:solidFill>
              </a:rPr>
              <a:t> ولنُرَدِّدْهُ مع أصدقائِنا احتراماً وتقديراً لروَّادِ      الفضاءِ الَّذينَ يغامِرُونَ بحياتِهمْ خدمةً</a:t>
            </a:r>
          </a:p>
          <a:p>
            <a:pPr marL="0" indent="0" algn="ctr">
              <a:buNone/>
            </a:pPr>
            <a:r>
              <a:rPr lang="ar-SY" sz="4000" b="1" dirty="0" smtClean="0">
                <a:solidFill>
                  <a:srgbClr val="00B0F0"/>
                </a:solidFill>
              </a:rPr>
              <a:t>للعلم و الإنسانية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173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8331">
        <p15:prstTrans prst="pageCurlDouble"/>
      </p:transition>
    </mc:Choice>
    <mc:Fallback>
      <p:transition spd="slow" advTm="383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0.1|3.8|3.5|4.8|2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3.1|4.3|4.9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6|5.4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238</TotalTime>
  <Words>222</Words>
  <Application>Microsoft Office PowerPoint</Application>
  <PresentationFormat>عرض على الشاشة (3:4)‏</PresentationFormat>
  <Paragraphs>47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سَفِينةُ الْفَضَاءِ </vt:lpstr>
      <vt:lpstr>عرض تقديمي في PowerPoint</vt:lpstr>
      <vt:lpstr>عرض تقديمي في PowerPoint</vt:lpstr>
      <vt:lpstr>سَفينةُ الفَضاءْ </vt:lpstr>
      <vt:lpstr>عرض تقديمي في PowerPoint</vt:lpstr>
      <vt:lpstr>معاني الكلمات</vt:lpstr>
      <vt:lpstr>فِكَرُالنَّصِّ</vt:lpstr>
      <vt:lpstr>إغلاق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35</cp:revision>
  <dcterms:created xsi:type="dcterms:W3CDTF">2020-05-02T02:36:07Z</dcterms:created>
  <dcterms:modified xsi:type="dcterms:W3CDTF">2020-05-10T09:07:12Z</dcterms:modified>
</cp:coreProperties>
</file>