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handoutMasterIdLst>
    <p:handoutMasterId r:id="rId7"/>
  </p:handoutMasterIdLst>
  <p:sldIdLst>
    <p:sldId id="256" r:id="rId2"/>
    <p:sldId id="262" r:id="rId3"/>
    <p:sldId id="261" r:id="rId4"/>
    <p:sldId id="26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834" y="66"/>
      </p:cViewPr>
      <p:guideLst>
        <p:guide orient="horz" pos="2137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53" d="100"/>
          <a:sy n="53" d="100"/>
        </p:scale>
        <p:origin x="284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E8AABAB1-29C4-4C3F-AD7D-29934C2208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022DAAB-CCB3-4399-99F8-8B603E366D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74F3357-D0E2-434D-A324-2ACAC855949C}" type="datetimeFigureOut">
              <a:rPr lang="ar-SA" smtClean="0"/>
              <a:t>06/10/41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16DA8ECF-1494-455B-841D-5DC6FAD80F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337B8AA1-61B1-4F7F-B81B-3858F74FA6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2C15C2E-D2AB-4D72-BA22-068D5AB45C7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9398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4142" y="4511570"/>
            <a:ext cx="5722373" cy="2216689"/>
          </a:xfrm>
        </p:spPr>
        <p:txBody>
          <a:bodyPr>
            <a:normAutofit/>
          </a:bodyPr>
          <a:lstStyle/>
          <a:p>
            <a:r>
              <a:rPr lang="ar-SA" sz="6000" dirty="0">
                <a:solidFill>
                  <a:srgbClr val="FF0000"/>
                </a:solidFill>
              </a:rPr>
              <a:t>علاقة القسمة بالضرب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32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فقاعة التفكير: على شكل سحابة 4">
            <a:extLst>
              <a:ext uri="{FF2B5EF4-FFF2-40B4-BE49-F238E27FC236}">
                <a16:creationId xmlns:a16="http://schemas.microsoft.com/office/drawing/2014/main" id="{0B5DC72E-94E6-4874-96BE-926ADA51B0F9}"/>
              </a:ext>
            </a:extLst>
          </p:cNvPr>
          <p:cNvSpPr/>
          <p:nvPr/>
        </p:nvSpPr>
        <p:spPr>
          <a:xfrm>
            <a:off x="5191432" y="198740"/>
            <a:ext cx="6474543" cy="2020529"/>
          </a:xfrm>
          <a:prstGeom prst="cloudCallout">
            <a:avLst>
              <a:gd name="adj1" fmla="val -29033"/>
              <a:gd name="adj2" fmla="val 8001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سحابة 5">
            <a:extLst>
              <a:ext uri="{FF2B5EF4-FFF2-40B4-BE49-F238E27FC236}">
                <a16:creationId xmlns:a16="http://schemas.microsoft.com/office/drawing/2014/main" id="{C93F9F55-174A-499A-ADB4-FC57CE8700FA}"/>
              </a:ext>
            </a:extLst>
          </p:cNvPr>
          <p:cNvSpPr/>
          <p:nvPr/>
        </p:nvSpPr>
        <p:spPr>
          <a:xfrm>
            <a:off x="749710" y="1976283"/>
            <a:ext cx="5864942" cy="2418736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isometricOffAxis1Righ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dirty="0">
                <a:ln/>
                <a:solidFill>
                  <a:schemeClr val="accent3"/>
                </a:solidFill>
              </a:rPr>
              <a:t>1- أن نستنتج علاقة القسمة بالضرب</a:t>
            </a:r>
            <a:endParaRPr lang="ar-SA" b="1" dirty="0">
              <a:ln/>
              <a:solidFill>
                <a:schemeClr val="accent3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3FB3FBC-91AD-4894-A75D-DB43A082D277}"/>
              </a:ext>
            </a:extLst>
          </p:cNvPr>
          <p:cNvSpPr txBox="1"/>
          <p:nvPr/>
        </p:nvSpPr>
        <p:spPr>
          <a:xfrm>
            <a:off x="6614652" y="361338"/>
            <a:ext cx="4114800" cy="175432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600" b="1" dirty="0">
                <a:ln/>
                <a:solidFill>
                  <a:schemeClr val="accent4"/>
                </a:solidFill>
              </a:rPr>
              <a:t>عزيزي التلميذ :</a:t>
            </a:r>
          </a:p>
          <a:p>
            <a:pPr algn="ctr"/>
            <a:r>
              <a:rPr lang="ar-SA" sz="3600" b="1" dirty="0">
                <a:ln/>
                <a:solidFill>
                  <a:schemeClr val="accent4"/>
                </a:solidFill>
              </a:rPr>
              <a:t>ما نرجو تحقيقه في هذا الدرس هو</a:t>
            </a:r>
            <a:endParaRPr lang="ar-SA" b="1" dirty="0">
              <a:ln/>
              <a:solidFill>
                <a:schemeClr val="accent4"/>
              </a:solidFill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02A79D8-E8DF-479F-BCE5-97764C6EC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714272">
            <a:off x="4330576" y="3504112"/>
            <a:ext cx="4984955" cy="241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66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مربع نص 102">
            <a:extLst>
              <a:ext uri="{FF2B5EF4-FFF2-40B4-BE49-F238E27FC236}">
                <a16:creationId xmlns:a16="http://schemas.microsoft.com/office/drawing/2014/main" id="{6C8B8580-DF83-4B3E-9662-1151EE8B9ECF}"/>
              </a:ext>
            </a:extLst>
          </p:cNvPr>
          <p:cNvSpPr txBox="1"/>
          <p:nvPr/>
        </p:nvSpPr>
        <p:spPr>
          <a:xfrm>
            <a:off x="324465" y="-14749"/>
            <a:ext cx="11385754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زيد يطلب مساعدتكم</a:t>
            </a:r>
            <a:endParaRPr lang="ar-SA" dirty="0"/>
          </a:p>
        </p:txBody>
      </p:sp>
      <p:sp>
        <p:nvSpPr>
          <p:cNvPr id="9" name="فقاعة التفكير: على شكل سحابة 8">
            <a:extLst>
              <a:ext uri="{FF2B5EF4-FFF2-40B4-BE49-F238E27FC236}">
                <a16:creationId xmlns:a16="http://schemas.microsoft.com/office/drawing/2014/main" id="{33EA2492-7E34-4378-895A-C000678CBD21}"/>
              </a:ext>
            </a:extLst>
          </p:cNvPr>
          <p:cNvSpPr/>
          <p:nvPr/>
        </p:nvSpPr>
        <p:spPr>
          <a:xfrm>
            <a:off x="3303639" y="901769"/>
            <a:ext cx="8563896" cy="2689005"/>
          </a:xfrm>
          <a:prstGeom prst="cloudCallout">
            <a:avLst>
              <a:gd name="adj1" fmla="val -57839"/>
              <a:gd name="adj2" fmla="val 5262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E8E07719-3ED8-4100-8CC7-47D33F338655}"/>
              </a:ext>
            </a:extLst>
          </p:cNvPr>
          <p:cNvSpPr txBox="1"/>
          <p:nvPr/>
        </p:nvSpPr>
        <p:spPr>
          <a:xfrm>
            <a:off x="3549445" y="1719539"/>
            <a:ext cx="8072283" cy="175432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600" b="1" dirty="0">
                <a:ln/>
                <a:solidFill>
                  <a:schemeClr val="accent4"/>
                </a:solidFill>
              </a:rPr>
              <a:t>عندي 6 عصافير أريد توزيعها على 3 اقفاص بشكل متساوٍ</a:t>
            </a:r>
          </a:p>
          <a:p>
            <a:pPr algn="ctr"/>
            <a:r>
              <a:rPr lang="ar-SA" sz="3600" b="1" dirty="0">
                <a:ln/>
                <a:solidFill>
                  <a:schemeClr val="accent4"/>
                </a:solidFill>
              </a:rPr>
              <a:t>كيف أفعل؟</a:t>
            </a:r>
            <a:endParaRPr lang="ar-SA" b="1" dirty="0">
              <a:ln/>
              <a:solidFill>
                <a:schemeClr val="accent4"/>
              </a:solidFill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5AD504F7-35B8-4901-AAEF-85D5E7CE5A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85" l="188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781" y="1337305"/>
            <a:ext cx="2644821" cy="3231455"/>
          </a:xfrm>
          <a:prstGeom prst="rect">
            <a:avLst/>
          </a:prstGeom>
        </p:spPr>
      </p:pic>
      <p:sp>
        <p:nvSpPr>
          <p:cNvPr id="11" name="سحابة 10">
            <a:extLst>
              <a:ext uri="{FF2B5EF4-FFF2-40B4-BE49-F238E27FC236}">
                <a16:creationId xmlns:a16="http://schemas.microsoft.com/office/drawing/2014/main" id="{F63768C0-01AE-453A-A3D4-4D4C08FDB6B0}"/>
              </a:ext>
            </a:extLst>
          </p:cNvPr>
          <p:cNvSpPr/>
          <p:nvPr/>
        </p:nvSpPr>
        <p:spPr>
          <a:xfrm rot="21014472">
            <a:off x="5461817" y="3576516"/>
            <a:ext cx="5987845" cy="1231949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1567B45-DA9C-49CF-AE8B-1C7AACC78571}"/>
              </a:ext>
            </a:extLst>
          </p:cNvPr>
          <p:cNvSpPr txBox="1"/>
          <p:nvPr/>
        </p:nvSpPr>
        <p:spPr>
          <a:xfrm rot="20646478">
            <a:off x="6935610" y="3573452"/>
            <a:ext cx="376083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dirty="0"/>
              <a:t>6÷3= 2</a:t>
            </a:r>
            <a:endParaRPr lang="ar-SA" dirty="0"/>
          </a:p>
        </p:txBody>
      </p:sp>
      <p:sp>
        <p:nvSpPr>
          <p:cNvPr id="16" name="سحابة 15">
            <a:extLst>
              <a:ext uri="{FF2B5EF4-FFF2-40B4-BE49-F238E27FC236}">
                <a16:creationId xmlns:a16="http://schemas.microsoft.com/office/drawing/2014/main" id="{B2A449CD-8BBE-4EC9-8E55-7EB19C452D47}"/>
              </a:ext>
            </a:extLst>
          </p:cNvPr>
          <p:cNvSpPr/>
          <p:nvPr/>
        </p:nvSpPr>
        <p:spPr>
          <a:xfrm rot="630090">
            <a:off x="3940867" y="5307024"/>
            <a:ext cx="5855110" cy="1136003"/>
          </a:xfrm>
          <a:prstGeom prst="clou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658488DD-EDCE-4332-9181-854B831AC270}"/>
              </a:ext>
            </a:extLst>
          </p:cNvPr>
          <p:cNvSpPr txBox="1"/>
          <p:nvPr/>
        </p:nvSpPr>
        <p:spPr>
          <a:xfrm rot="698957">
            <a:off x="4523731" y="5439318"/>
            <a:ext cx="423342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/>
              <a:t>2×3= 6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96401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9" grpId="0" animBg="1"/>
      <p:bldP spid="2" grpId="0"/>
      <p:bldP spid="11" grpId="0" animBg="1"/>
      <p:bldP spid="12" grpId="0"/>
      <p:bldP spid="16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سحابة 1">
            <a:extLst>
              <a:ext uri="{FF2B5EF4-FFF2-40B4-BE49-F238E27FC236}">
                <a16:creationId xmlns:a16="http://schemas.microsoft.com/office/drawing/2014/main" id="{507FF411-5D3A-41E3-9BE4-ABB37B8AB548}"/>
              </a:ext>
            </a:extLst>
          </p:cNvPr>
          <p:cNvSpPr/>
          <p:nvPr/>
        </p:nvSpPr>
        <p:spPr>
          <a:xfrm>
            <a:off x="1882877" y="0"/>
            <a:ext cx="8126362" cy="1032387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ABD9DF7-02BB-4F77-9392-11E0E7363EDF}"/>
              </a:ext>
            </a:extLst>
          </p:cNvPr>
          <p:cNvSpPr txBox="1"/>
          <p:nvPr/>
        </p:nvSpPr>
        <p:spPr>
          <a:xfrm>
            <a:off x="4055806" y="176981"/>
            <a:ext cx="387882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/>
              <a:t>علاقة القسمة بالضرب</a:t>
            </a:r>
            <a:endParaRPr lang="ar-SA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DD7506E-A238-4A28-97B3-CEE8130273D8}"/>
              </a:ext>
            </a:extLst>
          </p:cNvPr>
          <p:cNvSpPr txBox="1"/>
          <p:nvPr/>
        </p:nvSpPr>
        <p:spPr>
          <a:xfrm>
            <a:off x="7364357" y="1297858"/>
            <a:ext cx="870155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7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EAEB0C08-99F7-4BD1-9870-C7D2F551BFF0}"/>
              </a:ext>
            </a:extLst>
          </p:cNvPr>
          <p:cNvSpPr txBox="1"/>
          <p:nvPr/>
        </p:nvSpPr>
        <p:spPr>
          <a:xfrm>
            <a:off x="6469623" y="1297613"/>
            <a:ext cx="870155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×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DB046EAA-AB34-4650-B6C7-7AD5AFF77EE7}"/>
              </a:ext>
            </a:extLst>
          </p:cNvPr>
          <p:cNvSpPr txBox="1"/>
          <p:nvPr/>
        </p:nvSpPr>
        <p:spPr>
          <a:xfrm>
            <a:off x="5574889" y="1297614"/>
            <a:ext cx="870155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3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9538EEAD-84D5-454B-B411-CE1D3E584381}"/>
              </a:ext>
            </a:extLst>
          </p:cNvPr>
          <p:cNvSpPr txBox="1"/>
          <p:nvPr/>
        </p:nvSpPr>
        <p:spPr>
          <a:xfrm>
            <a:off x="4680155" y="1310270"/>
            <a:ext cx="870155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=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C79D8268-0365-4CEC-B3E2-BF137B11A535}"/>
              </a:ext>
            </a:extLst>
          </p:cNvPr>
          <p:cNvSpPr txBox="1"/>
          <p:nvPr/>
        </p:nvSpPr>
        <p:spPr>
          <a:xfrm>
            <a:off x="3785421" y="1310269"/>
            <a:ext cx="870155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21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4D84A1A2-5145-4F2E-88AF-296A7D2ECB09}"/>
              </a:ext>
            </a:extLst>
          </p:cNvPr>
          <p:cNvSpPr txBox="1"/>
          <p:nvPr/>
        </p:nvSpPr>
        <p:spPr>
          <a:xfrm>
            <a:off x="6929279" y="3392488"/>
            <a:ext cx="870155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÷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6C740C07-7368-4249-BCF9-6015E144574B}"/>
              </a:ext>
            </a:extLst>
          </p:cNvPr>
          <p:cNvSpPr txBox="1"/>
          <p:nvPr/>
        </p:nvSpPr>
        <p:spPr>
          <a:xfrm>
            <a:off x="3660549" y="4778477"/>
            <a:ext cx="5126540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21÷7=3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9277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2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4.81481E-6 L 0.32917 0.3062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80" y="1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0.03776 0.3037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" y="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58 -0.00208 L 0.03763 0.3060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81481E-6 L 0.03568 0.3062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4" y="1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44444E-6 L -0.25781 0.30579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1" y="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2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133472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SA" sz="8000" b="1">
                <a:solidFill>
                  <a:srgbClr val="FF0000"/>
                </a:solidFill>
              </a:rPr>
              <a:t>وإلى </a:t>
            </a:r>
            <a:r>
              <a:rPr lang="ar-SA" sz="8000" b="1" dirty="0">
                <a:solidFill>
                  <a:srgbClr val="FF0000"/>
                </a:solidFill>
              </a:rPr>
              <a:t>لقاء جديد في درس جديد</a:t>
            </a:r>
            <a:endParaRPr lang="ar-SA" sz="1400" b="1" dirty="0">
              <a:solidFill>
                <a:srgbClr val="FF0000"/>
              </a:solidFill>
            </a:endParaRPr>
          </a:p>
          <a:p>
            <a:endParaRPr lang="ar-S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577</TotalTime>
  <Words>57</Words>
  <Application>Microsoft Office PowerPoint</Application>
  <PresentationFormat>شاشة عريضة</PresentationFormat>
  <Paragraphs>18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8" baseType="lpstr">
      <vt:lpstr>Arial</vt:lpstr>
      <vt:lpstr>Calibri</vt:lpstr>
      <vt:lpstr>school</vt:lpstr>
      <vt:lpstr>علاقة القسمة بالضرب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SRSY-LAP-DE43</cp:lastModifiedBy>
  <cp:revision>58</cp:revision>
  <dcterms:created xsi:type="dcterms:W3CDTF">2020-05-02T02:36:07Z</dcterms:created>
  <dcterms:modified xsi:type="dcterms:W3CDTF">2020-05-28T14:32:37Z</dcterms:modified>
</cp:coreProperties>
</file>