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97939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318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857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224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949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48792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17163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7487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7768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7/12/2020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58883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3687018-D117-7A45-8E9B-B06732E9A126}"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84423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3687018-D117-7A45-8E9B-B06732E9A126}" type="datetimeFigureOut">
              <a:rPr lang="en-US" smtClean="0"/>
              <a:t>7/12/2020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61180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3687018-D117-7A45-8E9B-B06732E9A126}" type="datetimeFigureOut">
              <a:rPr lang="en-US" smtClean="0"/>
              <a:t>7/12/2020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6308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7/12/2020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906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50930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7/12/2020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7639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3687018-D117-7A45-8E9B-B06732E9A126}" type="datetimeFigureOut">
              <a:rPr lang="en-US" smtClean="0"/>
              <a:t>7/12/2020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1152250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100245"/>
          </a:xfrm>
        </p:spPr>
        <p:txBody>
          <a:bodyPr>
            <a:noAutofit/>
          </a:bodyPr>
          <a:lstStyle/>
          <a:p>
            <a:pPr algn="ctr"/>
            <a:r>
              <a:rPr lang="ar-SA" sz="3600" dirty="0">
                <a:latin typeface="Sakkal Majalla" panose="02000000000000000000" pitchFamily="2" charset="-78"/>
                <a:cs typeface="Sakkal Majalla" panose="02000000000000000000" pitchFamily="2" charset="-78"/>
              </a:rPr>
              <a:t>موازنة كسرين على مستقيم الأعداد</a:t>
            </a:r>
            <a:br>
              <a:rPr lang="ar-SA" sz="3600" dirty="0">
                <a:latin typeface="Sakkal Majalla" panose="02000000000000000000" pitchFamily="2" charset="-78"/>
                <a:cs typeface="Sakkal Majalla" panose="02000000000000000000" pitchFamily="2" charset="-78"/>
              </a:rPr>
            </a:b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505" y="2729132"/>
            <a:ext cx="8013895" cy="1536193"/>
          </a:xfrm>
        </p:spPr>
        <p:txBody>
          <a:bodyPr>
            <a:normAutofit fontScale="92500"/>
          </a:bodyPr>
          <a:lstStyle/>
          <a:p>
            <a:r>
              <a:rPr lang="ar-SA" dirty="0"/>
              <a:t>_  </a:t>
            </a:r>
            <a:r>
              <a:rPr lang="ar-SA" sz="3600" dirty="0">
                <a:latin typeface="Sakkal Majalla" panose="02000000000000000000" pitchFamily="2" charset="-78"/>
                <a:cs typeface="Sakkal Majalla" panose="02000000000000000000" pitchFamily="2" charset="-78"/>
              </a:rPr>
              <a:t>هيا بنا </a:t>
            </a:r>
            <a:r>
              <a:rPr lang="ar-SA" sz="3600" dirty="0" err="1">
                <a:latin typeface="Sakkal Majalla" panose="02000000000000000000" pitchFamily="2" charset="-78"/>
                <a:cs typeface="Sakkal Majalla" panose="02000000000000000000" pitchFamily="2" charset="-78"/>
              </a:rPr>
              <a:t>أعزائي</a:t>
            </a:r>
            <a:r>
              <a:rPr lang="ar-SA" sz="3600" dirty="0">
                <a:latin typeface="Sakkal Majalla" panose="02000000000000000000" pitchFamily="2" charset="-78"/>
                <a:cs typeface="Sakkal Majalla" panose="02000000000000000000" pitchFamily="2" charset="-78"/>
              </a:rPr>
              <a:t> التلاميذ نوازن بين كسرين على مستقيم الأعداد</a:t>
            </a:r>
          </a:p>
          <a:p>
            <a:pPr marL="0" indent="0">
              <a:buNone/>
            </a:pPr>
            <a:r>
              <a:rPr lang="ar-SA" sz="3600" dirty="0">
                <a:latin typeface="Sakkal Majalla" panose="02000000000000000000" pitchFamily="2" charset="-78"/>
                <a:cs typeface="Sakkal Majalla" panose="02000000000000000000" pitchFamily="2" charset="-78"/>
              </a:rPr>
              <a:t>                </a:t>
            </a:r>
            <a:endParaRPr lang="en-US" sz="3600" dirty="0">
              <a:latin typeface="Sakkal Majalla" panose="02000000000000000000" pitchFamily="2" charset="-78"/>
              <a:cs typeface="Sakkal Majalla" panose="02000000000000000000" pitchFamily="2" charset="-78"/>
            </a:endParaRPr>
          </a:p>
        </p:txBody>
      </p:sp>
      <p:sp>
        <p:nvSpPr>
          <p:cNvPr id="4" name="مخطط انسيابي: شريط مثقب 3">
            <a:extLst>
              <a:ext uri="{FF2B5EF4-FFF2-40B4-BE49-F238E27FC236}">
                <a16:creationId xmlns:a16="http://schemas.microsoft.com/office/drawing/2014/main" id="{B06F1547-B0EC-4878-9AFC-50931F20BD6D}"/>
              </a:ext>
            </a:extLst>
          </p:cNvPr>
          <p:cNvSpPr/>
          <p:nvPr/>
        </p:nvSpPr>
        <p:spPr>
          <a:xfrm>
            <a:off x="1885070" y="908890"/>
            <a:ext cx="4754879" cy="1536192"/>
          </a:xfrm>
          <a:prstGeom prst="flowChartPunchedTape">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atin typeface="Sakkal Majalla" panose="02000000000000000000" pitchFamily="2" charset="-78"/>
                <a:cs typeface="Sakkal Majalla" panose="02000000000000000000" pitchFamily="2" charset="-78"/>
              </a:rPr>
              <a:t>الهدف من الدرس</a:t>
            </a:r>
          </a:p>
        </p:txBody>
      </p:sp>
    </p:spTree>
    <p:extLst>
      <p:ext uri="{BB962C8B-B14F-4D97-AF65-F5344CB8AC3E}">
        <p14:creationId xmlns:p14="http://schemas.microsoft.com/office/powerpoint/2010/main" val="2018158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45201" y="450166"/>
            <a:ext cx="6589199" cy="824694"/>
          </a:xfrm>
          <a:solidFill>
            <a:srgbClr val="00B0F0"/>
          </a:solidFill>
        </p:spPr>
        <p:txBody>
          <a:bodyPr/>
          <a:lstStyle/>
          <a:p>
            <a:pPr algn="ctr"/>
            <a:r>
              <a:rPr lang="ar-SA" dirty="0"/>
              <a:t>التمثيل على مستقيم الأعداد</a:t>
            </a:r>
            <a:endParaRPr lang="en-US" dirty="0"/>
          </a:p>
        </p:txBody>
      </p:sp>
      <p:sp>
        <p:nvSpPr>
          <p:cNvPr id="39" name="مربع نص 38">
            <a:extLst>
              <a:ext uri="{FF2B5EF4-FFF2-40B4-BE49-F238E27FC236}">
                <a16:creationId xmlns:a16="http://schemas.microsoft.com/office/drawing/2014/main" id="{2F6EE42D-4992-42B7-A9E5-4437E9041A65}"/>
              </a:ext>
            </a:extLst>
          </p:cNvPr>
          <p:cNvSpPr txBox="1"/>
          <p:nvPr/>
        </p:nvSpPr>
        <p:spPr>
          <a:xfrm>
            <a:off x="3747841" y="4505207"/>
            <a:ext cx="517350" cy="646331"/>
          </a:xfrm>
          <a:prstGeom prst="rect">
            <a:avLst/>
          </a:prstGeom>
          <a:noFill/>
        </p:spPr>
        <p:txBody>
          <a:bodyPr wrap="square" rtlCol="1">
            <a:spAutoFit/>
          </a:bodyPr>
          <a:lstStyle/>
          <a:p>
            <a:endParaRPr lang="ar-SA" u="sng" dirty="0"/>
          </a:p>
          <a:p>
            <a:endParaRPr lang="ar-SA" u="sng" dirty="0"/>
          </a:p>
        </p:txBody>
      </p:sp>
      <p:sp>
        <p:nvSpPr>
          <p:cNvPr id="40" name="مربع نص 39">
            <a:extLst>
              <a:ext uri="{FF2B5EF4-FFF2-40B4-BE49-F238E27FC236}">
                <a16:creationId xmlns:a16="http://schemas.microsoft.com/office/drawing/2014/main" id="{EB9D5F46-59DE-44AE-AC02-28B7D824A0F2}"/>
              </a:ext>
            </a:extLst>
          </p:cNvPr>
          <p:cNvSpPr txBox="1"/>
          <p:nvPr/>
        </p:nvSpPr>
        <p:spPr>
          <a:xfrm>
            <a:off x="3633537" y="4505207"/>
            <a:ext cx="517292" cy="646331"/>
          </a:xfrm>
          <a:prstGeom prst="rect">
            <a:avLst/>
          </a:prstGeom>
          <a:noFill/>
        </p:spPr>
        <p:txBody>
          <a:bodyPr wrap="square" rtlCol="1">
            <a:spAutoFit/>
          </a:bodyPr>
          <a:lstStyle/>
          <a:p>
            <a:endParaRPr lang="ar-SA" u="sng" dirty="0"/>
          </a:p>
          <a:p>
            <a:endParaRPr lang="ar-SA" u="sng" dirty="0"/>
          </a:p>
        </p:txBody>
      </p:sp>
      <mc:AlternateContent xmlns:mc="http://schemas.openxmlformats.org/markup-compatibility/2006" xmlns:a14="http://schemas.microsoft.com/office/drawing/2010/main">
        <mc:Choice Requires="a14">
          <p:sp>
            <p:nvSpPr>
              <p:cNvPr id="12" name="مربع نص 11">
                <a:extLst>
                  <a:ext uri="{FF2B5EF4-FFF2-40B4-BE49-F238E27FC236}">
                    <a16:creationId xmlns:a16="http://schemas.microsoft.com/office/drawing/2014/main" id="{4DA28033-7829-4237-B336-BF5505F20B84}"/>
                  </a:ext>
                </a:extLst>
              </p:cNvPr>
              <p:cNvSpPr txBox="1"/>
              <p:nvPr/>
            </p:nvSpPr>
            <p:spPr>
              <a:xfrm>
                <a:off x="5064369" y="1948934"/>
                <a:ext cx="45724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i="1" smtClean="0">
                          <a:latin typeface="Cambria Math" panose="02040503050406030204" pitchFamily="18" charset="0"/>
                          <a:ea typeface="Cambria Math" panose="02040503050406030204" pitchFamily="18" charset="0"/>
                        </a:rPr>
                        <m:t>∎</m:t>
                      </m:r>
                    </m:oMath>
                  </m:oMathPara>
                </a14:m>
                <a:endParaRPr lang="ar-SA" dirty="0"/>
              </a:p>
            </p:txBody>
          </p:sp>
        </mc:Choice>
        <mc:Fallback xmlns="">
          <p:sp>
            <p:nvSpPr>
              <p:cNvPr id="12" name="مربع نص 11">
                <a:extLst>
                  <a:ext uri="{FF2B5EF4-FFF2-40B4-BE49-F238E27FC236}">
                    <a16:creationId xmlns:a16="http://schemas.microsoft.com/office/drawing/2014/main" id="{4DA28033-7829-4237-B336-BF5505F20B84}"/>
                  </a:ext>
                </a:extLst>
              </p:cNvPr>
              <p:cNvSpPr txBox="1">
                <a:spLocks noRot="1" noChangeAspect="1" noMove="1" noResize="1" noEditPoints="1" noAdjustHandles="1" noChangeArrowheads="1" noChangeShapeType="1" noTextEdit="1"/>
              </p:cNvSpPr>
              <p:nvPr/>
            </p:nvSpPr>
            <p:spPr>
              <a:xfrm>
                <a:off x="5064369" y="1948934"/>
                <a:ext cx="457243" cy="369332"/>
              </a:xfrm>
              <a:prstGeom prst="rect">
                <a:avLst/>
              </a:prstGeom>
              <a:blipFill>
                <a:blip r:embed="rId4"/>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13" name="مربع نص 12">
                <a:extLst>
                  <a:ext uri="{FF2B5EF4-FFF2-40B4-BE49-F238E27FC236}">
                    <a16:creationId xmlns:a16="http://schemas.microsoft.com/office/drawing/2014/main" id="{7B4792D4-4B95-4D02-8BF7-23B10AD52A6E}"/>
                  </a:ext>
                </a:extLst>
              </p:cNvPr>
              <p:cNvSpPr txBox="1"/>
              <p:nvPr/>
            </p:nvSpPr>
            <p:spPr>
              <a:xfrm>
                <a:off x="4150829" y="2771335"/>
                <a:ext cx="47929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i="1" smtClean="0">
                          <a:latin typeface="Cambria Math" panose="02040503050406030204" pitchFamily="18" charset="0"/>
                          <a:ea typeface="Cambria Math" panose="02040503050406030204" pitchFamily="18" charset="0"/>
                        </a:rPr>
                        <m:t>∎</m:t>
                      </m:r>
                    </m:oMath>
                  </m:oMathPara>
                </a14:m>
                <a:endParaRPr lang="ar-SA" dirty="0"/>
              </a:p>
            </p:txBody>
          </p:sp>
        </mc:Choice>
        <mc:Fallback xmlns="">
          <p:sp>
            <p:nvSpPr>
              <p:cNvPr id="13" name="مربع نص 12">
                <a:extLst>
                  <a:ext uri="{FF2B5EF4-FFF2-40B4-BE49-F238E27FC236}">
                    <a16:creationId xmlns:a16="http://schemas.microsoft.com/office/drawing/2014/main" id="{7B4792D4-4B95-4D02-8BF7-23B10AD52A6E}"/>
                  </a:ext>
                </a:extLst>
              </p:cNvPr>
              <p:cNvSpPr txBox="1">
                <a:spLocks noRot="1" noChangeAspect="1" noMove="1" noResize="1" noEditPoints="1" noAdjustHandles="1" noChangeArrowheads="1" noChangeShapeType="1" noTextEdit="1"/>
              </p:cNvSpPr>
              <p:nvPr/>
            </p:nvSpPr>
            <p:spPr>
              <a:xfrm>
                <a:off x="4150829" y="2771335"/>
                <a:ext cx="479293" cy="369332"/>
              </a:xfrm>
              <a:prstGeom prst="rect">
                <a:avLst/>
              </a:prstGeom>
              <a:blipFill>
                <a:blip r:embed="rId5"/>
                <a:stretch>
                  <a:fillRect/>
                </a:stretch>
              </a:blipFill>
            </p:spPr>
            <p:txBody>
              <a:bodyPr/>
              <a:lstStyle/>
              <a:p>
                <a:r>
                  <a:rPr lang="ar-SA">
                    <a:noFill/>
                  </a:rPr>
                  <a:t> </a:t>
                </a:r>
              </a:p>
            </p:txBody>
          </p:sp>
        </mc:Fallback>
      </mc:AlternateContent>
      <p:pic>
        <p:nvPicPr>
          <p:cNvPr id="4" name="صورة 3">
            <a:extLst>
              <a:ext uri="{FF2B5EF4-FFF2-40B4-BE49-F238E27FC236}">
                <a16:creationId xmlns:a16="http://schemas.microsoft.com/office/drawing/2014/main" id="{73FD3347-3E77-4C36-BED6-2AD100C7AB93}"/>
              </a:ext>
            </a:extLst>
          </p:cNvPr>
          <p:cNvPicPr>
            <a:picLocks noChangeAspect="1"/>
          </p:cNvPicPr>
          <p:nvPr/>
        </p:nvPicPr>
        <p:blipFill>
          <a:blip r:embed="rId6"/>
          <a:stretch>
            <a:fillRect/>
          </a:stretch>
        </p:blipFill>
        <p:spPr>
          <a:xfrm>
            <a:off x="436097" y="1505244"/>
            <a:ext cx="8098303" cy="2757268"/>
          </a:xfrm>
          <a:prstGeom prst="rect">
            <a:avLst/>
          </a:prstGeom>
        </p:spPr>
      </p:pic>
      <p:sp>
        <p:nvSpPr>
          <p:cNvPr id="5" name="مخطط انسيابي: رابط 4">
            <a:extLst>
              <a:ext uri="{FF2B5EF4-FFF2-40B4-BE49-F238E27FC236}">
                <a16:creationId xmlns:a16="http://schemas.microsoft.com/office/drawing/2014/main" id="{79D441EA-5217-4FDB-8D9B-8E828EA741CF}"/>
              </a:ext>
            </a:extLst>
          </p:cNvPr>
          <p:cNvSpPr/>
          <p:nvPr/>
        </p:nvSpPr>
        <p:spPr>
          <a:xfrm>
            <a:off x="5504049" y="2315907"/>
            <a:ext cx="147668" cy="12370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6" name="مخطط انسيابي: رابط 5">
            <a:extLst>
              <a:ext uri="{FF2B5EF4-FFF2-40B4-BE49-F238E27FC236}">
                <a16:creationId xmlns:a16="http://schemas.microsoft.com/office/drawing/2014/main" id="{35F4DF81-C202-4258-A86B-323395C3D091}"/>
              </a:ext>
            </a:extLst>
          </p:cNvPr>
          <p:cNvSpPr/>
          <p:nvPr/>
        </p:nvSpPr>
        <p:spPr>
          <a:xfrm>
            <a:off x="4471180" y="3345860"/>
            <a:ext cx="147668" cy="123706"/>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84832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A00B1738-0E79-4D0B-8A11-08749D2F41DC}"/>
              </a:ext>
            </a:extLst>
          </p:cNvPr>
          <p:cNvSpPr>
            <a:spLocks noGrp="1"/>
          </p:cNvSpPr>
          <p:nvPr>
            <p:ph idx="1"/>
          </p:nvPr>
        </p:nvSpPr>
        <p:spPr>
          <a:xfrm>
            <a:off x="295422" y="1954237"/>
            <a:ext cx="7877907" cy="2463018"/>
          </a:xfrm>
        </p:spPr>
        <p:txBody>
          <a:bodyPr>
            <a:noAutofit/>
          </a:bodyPr>
          <a:lstStyle/>
          <a:p>
            <a:pPr marL="0" indent="0">
              <a:buNone/>
            </a:pPr>
            <a:r>
              <a:rPr lang="ar-SA" sz="2800" dirty="0"/>
              <a:t>_   </a:t>
            </a:r>
            <a:r>
              <a:rPr lang="ar-SA" sz="2800" dirty="0">
                <a:latin typeface="Sakkal Majalla" panose="02000000000000000000" pitchFamily="2" charset="-78"/>
                <a:cs typeface="Sakkal Majalla" panose="02000000000000000000" pitchFamily="2" charset="-78"/>
              </a:rPr>
              <a:t>نرسم المستقيم الأول ونقسمه الى أجزاء متساوية حسب العدد الموجود في المقام لأن المقام يدل على المجموعة الكلية ثم نحدد على المستقيم ذاته العدد الموجود في البسط بإشارة</a:t>
            </a:r>
          </a:p>
          <a:p>
            <a:pPr marL="0" indent="0">
              <a:buNone/>
            </a:pPr>
            <a:r>
              <a:rPr lang="ar-SA" sz="2800" dirty="0">
                <a:latin typeface="Sakkal Majalla" panose="02000000000000000000" pitchFamily="2" charset="-78"/>
                <a:cs typeface="Sakkal Majalla" panose="02000000000000000000" pitchFamily="2" charset="-78"/>
              </a:rPr>
              <a:t>_  نرسم المستقيم الثاني بنفس طول المستقيم السا بق لكن    نقسمه الى أجزاء متساوية حسب العدد الموجود في مقام الكسر الثاني ثم نضع إشارة على هذا المستقيم حسب العدد الموجود في البسط   ثم نقارن بين الإشارتين </a:t>
            </a:r>
          </a:p>
          <a:p>
            <a:pPr marL="0" indent="0">
              <a:buNone/>
            </a:pPr>
            <a:r>
              <a:rPr lang="ar-SA" sz="2800" dirty="0">
                <a:latin typeface="Sakkal Majalla" panose="02000000000000000000" pitchFamily="2" charset="-78"/>
                <a:cs typeface="Sakkal Majalla" panose="02000000000000000000" pitchFamily="2" charset="-78"/>
              </a:rPr>
              <a:t>               الموجودتين على المستقيمين .</a:t>
            </a:r>
          </a:p>
          <a:p>
            <a:pPr marL="0" indent="0">
              <a:buNone/>
            </a:pPr>
            <a:r>
              <a:rPr lang="ar-SA" sz="2800" dirty="0">
                <a:latin typeface="Sakkal Majalla" panose="02000000000000000000" pitchFamily="2" charset="-78"/>
                <a:cs typeface="Sakkal Majalla" panose="02000000000000000000" pitchFamily="2" charset="-78"/>
              </a:rPr>
              <a:t>           </a:t>
            </a:r>
          </a:p>
          <a:p>
            <a:pPr marL="0" indent="0">
              <a:buNone/>
            </a:pPr>
            <a:r>
              <a:rPr lang="ar-SA" sz="2800" dirty="0">
                <a:latin typeface="Sakkal Majalla" panose="02000000000000000000" pitchFamily="2" charset="-78"/>
                <a:cs typeface="Sakkal Majalla" panose="02000000000000000000" pitchFamily="2" charset="-78"/>
              </a:rPr>
              <a:t>         </a:t>
            </a:r>
          </a:p>
        </p:txBody>
      </p:sp>
      <p:sp>
        <p:nvSpPr>
          <p:cNvPr id="3" name="عنوان 2">
            <a:extLst>
              <a:ext uri="{FF2B5EF4-FFF2-40B4-BE49-F238E27FC236}">
                <a16:creationId xmlns:a16="http://schemas.microsoft.com/office/drawing/2014/main" id="{DCB7477B-C2B4-47D8-BA2C-B6C630B43619}"/>
              </a:ext>
            </a:extLst>
          </p:cNvPr>
          <p:cNvSpPr>
            <a:spLocks noGrp="1"/>
          </p:cNvSpPr>
          <p:nvPr>
            <p:ph type="title"/>
          </p:nvPr>
        </p:nvSpPr>
        <p:spPr>
          <a:xfrm>
            <a:off x="295421" y="624110"/>
            <a:ext cx="8299939" cy="1280890"/>
          </a:xfrm>
          <a:solidFill>
            <a:srgbClr val="92D050"/>
          </a:solidFill>
        </p:spPr>
        <p:txBody>
          <a:bodyPr/>
          <a:lstStyle/>
          <a:p>
            <a:pPr algn="ctr"/>
            <a:r>
              <a:rPr lang="ar-SA" dirty="0"/>
              <a:t>للموازنة بين كسرين على مستقيم الأعداد    </a:t>
            </a:r>
          </a:p>
        </p:txBody>
      </p:sp>
    </p:spTree>
    <p:extLst>
      <p:ext uri="{BB962C8B-B14F-4D97-AF65-F5344CB8AC3E}">
        <p14:creationId xmlns:p14="http://schemas.microsoft.com/office/powerpoint/2010/main" val="212171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82B003C-9B27-459E-B663-6897D2A6736E}"/>
              </a:ext>
            </a:extLst>
          </p:cNvPr>
          <p:cNvSpPr>
            <a:spLocks noGrp="1"/>
          </p:cNvSpPr>
          <p:nvPr>
            <p:ph idx="1"/>
          </p:nvPr>
        </p:nvSpPr>
        <p:spPr>
          <a:xfrm>
            <a:off x="879231" y="1417638"/>
            <a:ext cx="8229600" cy="4525963"/>
          </a:xfrm>
        </p:spPr>
        <p:txBody>
          <a:bodyPr>
            <a:normAutofit/>
          </a:bodyPr>
          <a:lstStyle/>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1000" dirty="0"/>
          </a:p>
          <a:p>
            <a:pPr algn="r"/>
            <a:endParaRPr lang="ar-SA" sz="2000" dirty="0"/>
          </a:p>
          <a:p>
            <a:pPr algn="r"/>
            <a:r>
              <a:rPr lang="ar-SA" sz="2000" dirty="0"/>
              <a:t>                                                  </a:t>
            </a:r>
          </a:p>
        </p:txBody>
      </p:sp>
      <p:sp>
        <p:nvSpPr>
          <p:cNvPr id="5" name="إطار 4">
            <a:extLst>
              <a:ext uri="{FF2B5EF4-FFF2-40B4-BE49-F238E27FC236}">
                <a16:creationId xmlns:a16="http://schemas.microsoft.com/office/drawing/2014/main" id="{06975F1F-9B19-468E-9287-C3085998E459}"/>
              </a:ext>
            </a:extLst>
          </p:cNvPr>
          <p:cNvSpPr/>
          <p:nvPr/>
        </p:nvSpPr>
        <p:spPr>
          <a:xfrm>
            <a:off x="879231" y="1744395"/>
            <a:ext cx="7807569" cy="3208606"/>
          </a:xfrm>
          <a:prstGeom prst="frame">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ar-SA" sz="3600" dirty="0">
                <a:solidFill>
                  <a:schemeClr val="tx1"/>
                </a:solidFill>
              </a:rPr>
              <a:t>أرجو أن تكونوا قد استفدتم  بالتوفيق والنجاح</a:t>
            </a:r>
          </a:p>
        </p:txBody>
      </p:sp>
    </p:spTree>
    <p:extLst>
      <p:ext uri="{BB962C8B-B14F-4D97-AF65-F5344CB8AC3E}">
        <p14:creationId xmlns:p14="http://schemas.microsoft.com/office/powerpoint/2010/main" val="3089626555"/>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352</TotalTime>
  <Words>113</Words>
  <Application>Microsoft Office PowerPoint</Application>
  <PresentationFormat>عرض على الشاشة (4:3)</PresentationFormat>
  <Paragraphs>25</Paragraphs>
  <Slides>5</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5</vt:i4>
      </vt:variant>
    </vt:vector>
  </HeadingPairs>
  <TitlesOfParts>
    <vt:vector size="11" baseType="lpstr">
      <vt:lpstr>Arial</vt:lpstr>
      <vt:lpstr>Cambria Math</vt:lpstr>
      <vt:lpstr>Century Gothic</vt:lpstr>
      <vt:lpstr>Sakkal Majalla</vt:lpstr>
      <vt:lpstr>Wingdings 3</vt:lpstr>
      <vt:lpstr>ربطة</vt:lpstr>
      <vt:lpstr>موازنة كسرين على مستقيم الأعداد </vt:lpstr>
      <vt:lpstr>عرض تقديمي في PowerPoint</vt:lpstr>
      <vt:lpstr>التمثيل على مستقيم الأعداد</vt:lpstr>
      <vt:lpstr>للموازنة بين كسرين على مستقيم الأعداد    </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41</cp:revision>
  <dcterms:created xsi:type="dcterms:W3CDTF">2020-05-02T02:36:07Z</dcterms:created>
  <dcterms:modified xsi:type="dcterms:W3CDTF">2020-07-12T09:11:53Z</dcterms:modified>
</cp:coreProperties>
</file>