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169BFD-7FD0-41D8-9D50-16E363CDDBAB}" type="datetimeFigureOut">
              <a:rPr lang="ar-SY" smtClean="0"/>
              <a:t>22/10/1441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DD0C4C3-BA47-40F0-8CA4-50AE781AB237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5529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0C4C3-BA47-40F0-8CA4-50AE781AB237}" type="slidenum">
              <a:rPr lang="ar-SY" smtClean="0"/>
              <a:t>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4779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0070C0"/>
                </a:solidFill>
              </a:rPr>
              <a:t>أُخْتِي الصَّغِيرَةُ تَمْشِي 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4000" b="1" dirty="0" smtClean="0">
                <a:solidFill>
                  <a:srgbClr val="C00000"/>
                </a:solidFill>
              </a:rPr>
              <a:t>     الأهداف التعليمية:  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356"/>
            <a:ext cx="8229600" cy="493880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300" b="1" dirty="0" err="1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لميذ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err="1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هاية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تكون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قادرا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:</a:t>
            </a:r>
            <a:endParaRPr lang="en-US" sz="33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3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</a:t>
            </a:r>
            <a:r>
              <a:rPr lang="en-US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قراءة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رس قراء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صح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يح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وم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رة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مراعيا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المدودَ 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والحركات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en-US" sz="3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3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en-US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خت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يار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المعنى الص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حيح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لم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الجديدة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en-US" sz="3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3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٣</a:t>
            </a:r>
            <a:r>
              <a:rPr lang="en-US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</a:t>
            </a:r>
            <a:r>
              <a:rPr lang="ar-SY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رب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عض الم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فردات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بمر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ادفات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وأخ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رى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بأض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اد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DZ" sz="3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3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٤</a:t>
            </a:r>
            <a:r>
              <a:rPr lang="en-US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تمييز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الأف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عال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بح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سب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حر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آخر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 </a:t>
            </a:r>
            <a:r>
              <a:rPr lang="ar-DZ" sz="3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Y" sz="33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Y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- تقديرِ علاقاتِ الحُبِّ والرَّوابِطِ</a:t>
            </a:r>
          </a:p>
          <a:p>
            <a:pPr marL="0" indent="0" algn="ctr" rtl="1">
              <a:buNone/>
            </a:pPr>
            <a:r>
              <a:rPr lang="ar-SY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الأُسَرِيَّةِ بينَ أفرادِ الأُسْرةِ   </a:t>
            </a:r>
            <a:r>
              <a:rPr lang="ar-SY" sz="3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002060"/>
                </a:solidFill>
              </a:rPr>
              <a:t>أُخْتِي الصَّغِيرَةُ تَمْشِي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132764"/>
            <a:ext cx="8359254" cy="499339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 ( 1 )</a:t>
            </a:r>
          </a:p>
          <a:p>
            <a:pPr marL="0" indent="0" algn="r" rtl="1">
              <a:buNone/>
            </a:pP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كُنْتُ في الثَّامِنَةِ من عُمُرِي ، عِنْدمَا ولَدَتْ أمِّي أُخْتِي الصَّغِيرةَ نَدَى ،    </a:t>
            </a:r>
          </a:p>
          <a:p>
            <a:pPr marL="0" indent="0" algn="r" rtl="1">
              <a:buNone/>
            </a:pP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وَسَافرَ أبي إلى خَارجِ الْبِلادِ ، و أمِّي مُوَظَّفَةٌ .</a:t>
            </a:r>
          </a:p>
          <a:p>
            <a:pPr marL="0" indent="0" algn="r" rtl="1">
              <a:buNone/>
            </a:pP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قَالَتْ أُمِّي : نَحْنُ أمَامَ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مُشْكِلَةِ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نَدَى ،</a:t>
            </a:r>
          </a:p>
          <a:p>
            <a:pPr marL="0" indent="0" algn="r" rtl="1">
              <a:buNone/>
            </a:pP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وَنَحْتَاجُ إِلى حَلٍّ. قُلْتُ : أنَا سَأَعْتَنِي بِها </a:t>
            </a:r>
          </a:p>
          <a:p>
            <a:pPr marL="0" indent="0" algn="r" rtl="1">
              <a:buNone/>
            </a:pP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بَعْدَ عَودتِها مِنَ الْحَضَانَةِ في غِيابِكِ ،</a:t>
            </a:r>
          </a:p>
          <a:p>
            <a:pPr marL="0" indent="0" algn="r" rtl="1">
              <a:buNone/>
            </a:pP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فَقَالَتْ : نَعَمْ ، وَلَكِنْ اِنْتَبِهْ </a:t>
            </a:r>
          </a:p>
          <a:p>
            <a:pPr marL="0" indent="0" algn="r" rtl="1">
              <a:buNone/>
            </a:pPr>
            <a:r>
              <a:rPr lang="ar-SA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لِدُرُوسِكَ يَا سِنَانُ 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1" y="2402006"/>
            <a:ext cx="2569191" cy="2210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5785"/>
            <a:ext cx="8031707" cy="573037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كَانَتْ نَدَى مُعْظَمَ الوَقْتِ نَائِمَةً ، وعِنْدَمَا تَبْكِي أُنَاغِيهَا كَمَا تفْعَلُ أمِّي حَتَّى تّنَامَ ، ثُمَّ أنْصَرِفُ لأدْرُسَ أوْ أَلْعَبَ في زاوِيَةٍ قرِيبَةٍ مِنْهَا .</a:t>
            </a:r>
          </a:p>
          <a:p>
            <a:pPr marL="0" indent="0" algn="r" rtl="1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كَبِرَتْ نَدَى وبَدَأَتْ تَتَعَرَّفُ الأشْياءَ مِنْ </a:t>
            </a:r>
          </a:p>
          <a:p>
            <a:pPr marL="0" indent="0" algn="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حَولِها ، وَتُصْدِرُ أَصْواتاً كأنَّهَا تُكَلِّمُنَا ،</a:t>
            </a:r>
          </a:p>
          <a:p>
            <a:pPr marL="0" indent="0" algn="r" rtl="1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فرُحْتُ أُعَلِّمُهَا نُطْقَ الْكَلَامِ ، </a:t>
            </a:r>
          </a:p>
          <a:p>
            <a:pPr marL="0" indent="0" algn="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فَأَقُولُ :مَا..مَا..</a:t>
            </a:r>
            <a:r>
              <a:rPr lang="ar-SA" sz="36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بَا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</a:t>
            </a:r>
            <a:r>
              <a:rPr lang="ar-SA" sz="36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بَا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</a:p>
          <a:p>
            <a:pPr marL="0" indent="0" algn="r" rtl="1">
              <a:buNone/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حتَّى اسْتَطَاعَتْ أنْ تُقَلِّدَنِي 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1692322"/>
            <a:ext cx="2593073" cy="2961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70" y="395786"/>
            <a:ext cx="8004412" cy="573037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( 3 )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وَقَبْلَ أَنْ تُكْمِلَ أُخْتِي السَّنَةَ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صِرْتُ </a:t>
            </a:r>
            <a:endParaRPr lang="ar-SA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أُمْسِكُ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بِيَدِهَا لأُدَرِّبَهَا علَى الوُقُوفِ ،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ثُمَّ المشِي .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كَمْ كَانَتْ فَرْحَتُنا كَبِيرَةً عنْدمَا 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صَارَتْ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نَدَى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تَرْكُضُ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أرْجَاءِ الْبَيْتِ ! .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5" y="818865"/>
            <a:ext cx="2934269" cy="3821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3129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>
                <a:solidFill>
                  <a:srgbClr val="FF0000"/>
                </a:solidFill>
              </a:rPr>
              <a:t>    </a:t>
            </a:r>
            <a:r>
              <a:rPr lang="ar-SA" b="1" dirty="0" smtClean="0">
                <a:solidFill>
                  <a:srgbClr val="FF0000"/>
                </a:solidFill>
              </a:rPr>
              <a:t>معانِي الْكَلِمَاتِ </a:t>
            </a:r>
            <a:r>
              <a:rPr lang="ar-SA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5355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 smtClean="0"/>
              <a:t>.</a:t>
            </a:r>
            <a:endParaRPr lang="en-US" dirty="0"/>
          </a:p>
        </p:txBody>
      </p:sp>
      <p:sp>
        <p:nvSpPr>
          <p:cNvPr id="4" name="وسيلة شرح مع سهم إلى اليسار 3"/>
          <p:cNvSpPr/>
          <p:nvPr/>
        </p:nvSpPr>
        <p:spPr>
          <a:xfrm>
            <a:off x="6591869" y="1600200"/>
            <a:ext cx="2006221" cy="1224886"/>
          </a:xfrm>
          <a:prstGeom prst="leftArrowCallou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الكَلِمَةُ 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5" name="وسيلة شرح مع سهم إلى اليسار 4"/>
          <p:cNvSpPr/>
          <p:nvPr/>
        </p:nvSpPr>
        <p:spPr>
          <a:xfrm>
            <a:off x="6496334" y="3007648"/>
            <a:ext cx="2006221" cy="1106015"/>
          </a:xfrm>
          <a:prstGeom prst="leftArrowCallou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مَعْنَاها</a:t>
            </a:r>
            <a:endParaRPr lang="ar-SY" sz="40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40239" y="1417637"/>
            <a:ext cx="1665027" cy="14074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سأَعْتنِي بِها</a:t>
            </a:r>
            <a:endParaRPr lang="ar-SY" sz="2800" b="1" dirty="0">
              <a:solidFill>
                <a:srgbClr val="00206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706771" y="3199263"/>
            <a:ext cx="1598495" cy="14074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سَأَهْتَمُّ بِها</a:t>
            </a:r>
            <a:endParaRPr lang="ar-SY" sz="28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729554" y="3199263"/>
            <a:ext cx="1607021" cy="140744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أُكَلِّمُهَا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48269" y="3199263"/>
            <a:ext cx="1549021" cy="1407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أَكْثرُ الْوَقْتِ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729553" y="1477051"/>
            <a:ext cx="1607021" cy="140744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</a:rPr>
              <a:t>أُنَاغِيها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48269" y="1473639"/>
            <a:ext cx="1549021" cy="1407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002060"/>
                </a:solidFill>
              </a:rPr>
              <a:t>مُعْظَمُ الوَقْتِ</a:t>
            </a:r>
            <a:endParaRPr lang="ar-SY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22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>
                <a:solidFill>
                  <a:srgbClr val="FF0000"/>
                </a:solidFill>
              </a:rPr>
              <a:t>   </a:t>
            </a:r>
            <a:r>
              <a:rPr lang="ar-SA" b="1" dirty="0" smtClean="0">
                <a:solidFill>
                  <a:srgbClr val="FF0000"/>
                </a:solidFill>
              </a:rPr>
              <a:t>فِكَرُ الدَّرْسِ </a:t>
            </a:r>
            <a:r>
              <a:rPr lang="ar-SA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dirty="0" smtClean="0"/>
              <a:t>.</a:t>
            </a:r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61916" y="2152934"/>
            <a:ext cx="7035422" cy="75745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* </a:t>
            </a:r>
            <a:r>
              <a:rPr lang="ar-SA" sz="3600" b="1" dirty="0" smtClean="0">
                <a:solidFill>
                  <a:schemeClr val="tx1"/>
                </a:solidFill>
              </a:rPr>
              <a:t>مشكلةُ ندى غيابُ والديهَا عنِ المَنزِلِ</a:t>
            </a:r>
            <a:endParaRPr lang="ar-SY" sz="36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59557" y="3051560"/>
            <a:ext cx="6578221" cy="7574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* </a:t>
            </a:r>
            <a:r>
              <a:rPr lang="ar-SA" sz="3200" b="1" dirty="0" smtClean="0">
                <a:solidFill>
                  <a:srgbClr val="7030A0"/>
                </a:solidFill>
              </a:rPr>
              <a:t>عنايَةُ سالمٍ بأُخْتِه وتَدْريبِها على الْكلَامِ والمشي</a:t>
            </a:r>
            <a:endParaRPr lang="ar-SY" sz="3200" b="1" dirty="0">
              <a:solidFill>
                <a:srgbClr val="7030A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1" y="3950186"/>
            <a:ext cx="6421271" cy="7574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100" b="1" dirty="0" smtClean="0">
                <a:solidFill>
                  <a:srgbClr val="C00000"/>
                </a:solidFill>
              </a:rPr>
              <a:t>* </a:t>
            </a:r>
            <a:r>
              <a:rPr lang="ar-SA" sz="3100" b="1" dirty="0" smtClean="0">
                <a:solidFill>
                  <a:srgbClr val="C00000"/>
                </a:solidFill>
              </a:rPr>
              <a:t>فرحُ الأُسْرةِ بِقُدرَةِ </a:t>
            </a:r>
            <a:r>
              <a:rPr lang="ar-SA" sz="3100" b="1" dirty="0" smtClean="0">
                <a:solidFill>
                  <a:srgbClr val="C00000"/>
                </a:solidFill>
              </a:rPr>
              <a:t>ندى </a:t>
            </a:r>
            <a:r>
              <a:rPr lang="ar-SA" sz="3100" b="1" dirty="0" smtClean="0">
                <a:solidFill>
                  <a:srgbClr val="C00000"/>
                </a:solidFill>
              </a:rPr>
              <a:t>علَى الوُقُوفِ ثُمَّ الْمَشِي</a:t>
            </a:r>
            <a:endParaRPr lang="ar-SY" sz="3100" b="1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61916" y="1265829"/>
            <a:ext cx="7519917" cy="7574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وُقوعُ الأُسْرةِ في مُشْكلةٍ بَعدَ وِلادةِ الطِّفلةِ الجديدةِ ندى </a:t>
            </a:r>
            <a:endParaRPr lang="ar-SY" sz="3200" b="1" dirty="0">
              <a:solidFill>
                <a:schemeClr val="tx1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27" y="4702182"/>
            <a:ext cx="1375012" cy="178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18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Y" b="1" smtClean="0">
                <a:solidFill>
                  <a:srgbClr val="FF0000"/>
                </a:solidFill>
              </a:rPr>
              <a:t>    غَلْقُ الدَّرْس </a:t>
            </a:r>
            <a:r>
              <a:rPr lang="ar-SY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الأهلِ لمساعدةِ أبنائِهم في تحضيرِ الدَّرسِ و إنجازِ المطلوبِ في ورقةِ العملِ المرفَقَةِ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التَّلاميذِ لقراءَةِ الدَّرسِ وحلِّ التَّقييمِ ومُشاركتِه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مع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معلَّميهم.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</a:t>
            </a:r>
            <a:r>
              <a:rPr lang="ar-SY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ختاما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سعادةُ الأُسرَةِ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تَكونُ إلَّا بِمَحبَّةِ بَعضهَمْ </a:t>
            </a:r>
            <a:endParaRPr lang="ar-SY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لبعضٍ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في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تَعَاوُنِ الجميعِ </a:t>
            </a: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حَلِّ </a:t>
            </a:r>
            <a:endParaRPr lang="ar-SY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</a:t>
            </a:r>
            <a:r>
              <a:rPr lang="ar-SY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المُشْكِلاتِ الَّتِي يُوَاجِهُونَهَا  </a:t>
            </a:r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Y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206</TotalTime>
  <Words>440</Words>
  <Application>Microsoft Office PowerPoint</Application>
  <PresentationFormat>عرض على الشاشة (3:4)‏</PresentationFormat>
  <Paragraphs>55</Paragraphs>
  <Slides>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</vt:lpstr>
      <vt:lpstr>Sakkal Majalla</vt:lpstr>
      <vt:lpstr>Times New Roman</vt:lpstr>
      <vt:lpstr>Wingdings</vt:lpstr>
      <vt:lpstr>school</vt:lpstr>
      <vt:lpstr>أُخْتِي الصَّغِيرَةُ تَمْشِي </vt:lpstr>
      <vt:lpstr>     الأهداف التعليمية:   </vt:lpstr>
      <vt:lpstr>أُخْتِي الصَّغِيرَةُ تَمْشِي</vt:lpstr>
      <vt:lpstr>عرض تقديمي في PowerPoint</vt:lpstr>
      <vt:lpstr>عرض تقديمي في PowerPoint</vt:lpstr>
      <vt:lpstr>    معانِي الْكَلِمَاتِ :</vt:lpstr>
      <vt:lpstr>   فِكَرُ الدَّرْسِ :</vt:lpstr>
      <vt:lpstr>    غَلْقُ الدَّرْس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30</cp:revision>
  <dcterms:created xsi:type="dcterms:W3CDTF">2020-05-02T02:36:07Z</dcterms:created>
  <dcterms:modified xsi:type="dcterms:W3CDTF">2020-06-13T08:20:59Z</dcterms:modified>
</cp:coreProperties>
</file>