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68" r:id="rId5"/>
    <p:sldId id="258" r:id="rId6"/>
    <p:sldId id="264" r:id="rId7"/>
    <p:sldId id="266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5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العربية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أقسام الكلمة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عزيزي التلميذ يتوقع منك في نهاية الدرس أن تكون قادرا على:</a:t>
            </a:r>
            <a:endParaRPr lang="ar-SA" sz="2800" b="1" dirty="0" smtClean="0">
              <a:solidFill>
                <a:schemeClr val="accent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1576552"/>
            <a:ext cx="5892066" cy="4078741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تحلل الجمل إلى كلمات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تذكر أقسام الكلمة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تسمي أنواع الكلمة الواردة في الجمل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تذكر تعريف أسماء الإشارة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أن تحدد دلالة أسماء الإشارة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33156"/>
            <a:ext cx="7772400" cy="628541"/>
          </a:xfrm>
        </p:spPr>
        <p:txBody>
          <a:bodyPr>
            <a:normAutofit fontScale="90000"/>
          </a:bodyPr>
          <a:lstStyle/>
          <a:p>
            <a:pPr algn="r"/>
            <a:r>
              <a:rPr lang="ar-SA" u="sng" dirty="0" smtClean="0">
                <a:solidFill>
                  <a:schemeClr val="accent6">
                    <a:lumMod val="75000"/>
                  </a:schemeClr>
                </a:solidFill>
              </a:rPr>
              <a:t>تذكر</a:t>
            </a:r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66648" y="851339"/>
            <a:ext cx="6400800" cy="3894082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tx1"/>
                </a:solidFill>
              </a:rPr>
              <a:t>أقسام الكلمة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353503" y="1560786"/>
            <a:ext cx="18288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الاسم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358055" y="1560786"/>
            <a:ext cx="18288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567558" y="1560786"/>
            <a:ext cx="18288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الحرف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سهم للأسفل 6"/>
          <p:cNvSpPr/>
          <p:nvPr/>
        </p:nvSpPr>
        <p:spPr>
          <a:xfrm>
            <a:off x="7146745" y="2590802"/>
            <a:ext cx="242316" cy="3783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6716109" y="3090041"/>
            <a:ext cx="1103587" cy="1545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مدرسة</a:t>
            </a:r>
          </a:p>
          <a:p>
            <a:pPr algn="ctr"/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مجتهد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سهم للأسفل 8"/>
          <p:cNvSpPr/>
          <p:nvPr/>
        </p:nvSpPr>
        <p:spPr>
          <a:xfrm>
            <a:off x="1360800" y="2590802"/>
            <a:ext cx="242316" cy="3783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للأسفل 9"/>
          <p:cNvSpPr/>
          <p:nvPr/>
        </p:nvSpPr>
        <p:spPr>
          <a:xfrm>
            <a:off x="4151297" y="2590802"/>
            <a:ext cx="242316" cy="3783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930164" y="3090040"/>
            <a:ext cx="1103587" cy="1545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</a:t>
            </a:r>
          </a:p>
          <a:p>
            <a:pPr algn="ctr"/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على</a:t>
            </a:r>
            <a:endParaRPr lang="ar-SA" sz="2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20661" y="3090041"/>
            <a:ext cx="1103587" cy="1545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يكتب</a:t>
            </a:r>
          </a:p>
          <a:p>
            <a:pPr algn="ctr"/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قفز</a:t>
            </a:r>
            <a:endParaRPr lang="en-US" sz="32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حلل الجملة التالية إلى كلمات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يتعلم التلميذ في المدرسة والبيت</a:t>
            </a: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77522"/>
              </p:ext>
            </p:extLst>
          </p:nvPr>
        </p:nvGraphicFramePr>
        <p:xfrm>
          <a:off x="3494687" y="2274440"/>
          <a:ext cx="5050224" cy="1158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2556"/>
                <a:gridCol w="1262556"/>
                <a:gridCol w="1262556"/>
                <a:gridCol w="1262556"/>
              </a:tblGrid>
              <a:tr h="3920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يتعلم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التلميذ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في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المدرسة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20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فعل</a:t>
                      </a:r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اسم</a:t>
                      </a:r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حرف</a:t>
                      </a:r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اسم</a:t>
                      </a:r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03343"/>
              </p:ext>
            </p:extLst>
          </p:nvPr>
        </p:nvGraphicFramePr>
        <p:xfrm>
          <a:off x="557043" y="2274440"/>
          <a:ext cx="2937644" cy="11582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8822"/>
                <a:gridCol w="1468822"/>
              </a:tblGrid>
              <a:tr h="603939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و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البيت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430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2"/>
                          </a:solidFill>
                        </a:rPr>
                        <a:t>حرف</a:t>
                      </a:r>
                      <a:endParaRPr lang="ar-SA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2"/>
                          </a:solidFill>
                        </a:rPr>
                        <a:t>اسم</a:t>
                      </a:r>
                      <a:endParaRPr lang="ar-SA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7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حلل الجملة التالية إلى كلمات</a:t>
            </a:r>
            <a:endParaRPr lang="en-US" sz="4000" dirty="0">
              <a:solidFill>
                <a:schemeClr val="accent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algn="ct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نبحث عن ناس سعداء</a:t>
            </a:r>
            <a:endParaRPr lang="ar-SA" sz="4000" b="1" dirty="0"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5257"/>
              </p:ext>
            </p:extLst>
          </p:nvPr>
        </p:nvGraphicFramePr>
        <p:xfrm>
          <a:off x="1508234" y="2358696"/>
          <a:ext cx="6096000" cy="15511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7557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نبحث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عن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ناس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سعداء</a:t>
                      </a:r>
                      <a:endParaRPr lang="ar-SA" sz="3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5576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accent2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685800" y="333156"/>
            <a:ext cx="7772400" cy="1470025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itchFamily="2" charset="-78"/>
                <a:cs typeface="Sakkal Majalla" pitchFamily="2" charset="-78"/>
              </a:rPr>
              <a:t>والآن لنتعرف على أسماء الإشارة</a:t>
            </a:r>
            <a:endParaRPr lang="ar-SA" sz="3200" b="1" dirty="0">
              <a:solidFill>
                <a:schemeClr val="tx1">
                  <a:lumMod val="85000"/>
                  <a:lumOff val="1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536028" y="1434662"/>
            <a:ext cx="7922172" cy="4204138"/>
          </a:xfrm>
        </p:spPr>
        <p:txBody>
          <a:bodyPr>
            <a:normAutofit/>
          </a:bodyPr>
          <a:lstStyle/>
          <a:p>
            <a:pPr algn="l"/>
            <a:endParaRPr lang="ar-SA" sz="4000" b="1" dirty="0" smtClean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l"/>
            <a:r>
              <a:rPr lang="ar-SA" sz="4000" b="1" u="sng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هاتان</a:t>
            </a:r>
            <a:r>
              <a:rPr lang="ar-SA" sz="4000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b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زهرتان جميلتان</a:t>
            </a:r>
          </a:p>
          <a:p>
            <a:pPr algn="l"/>
            <a:r>
              <a:rPr lang="ar-SA" sz="4000" b="1" u="sng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هذان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b="1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فلاحان نشيطان</a:t>
            </a:r>
            <a:endParaRPr lang="ar-SA" sz="4000" b="1" dirty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57828"/>
              </p:ext>
            </p:extLst>
          </p:nvPr>
        </p:nvGraphicFramePr>
        <p:xfrm>
          <a:off x="4209391" y="1996090"/>
          <a:ext cx="3279230" cy="30646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39615"/>
                <a:gridCol w="1639615"/>
              </a:tblGrid>
              <a:tr h="102154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اسم الإشارة</a:t>
                      </a:r>
                      <a:endParaRPr lang="ar-SA" sz="32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91CB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دلالته</a:t>
                      </a:r>
                      <a:endParaRPr lang="ar-SA" sz="32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91CB97"/>
                    </a:solidFill>
                  </a:tcPr>
                </a:tc>
              </a:tr>
              <a:tr h="102154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هاتان</a:t>
                      </a:r>
                      <a:endParaRPr lang="ar-SA" sz="32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154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هذان</a:t>
                      </a:r>
                      <a:endParaRPr lang="ar-SA" sz="32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من أسماء الإشارة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513490" y="1229710"/>
            <a:ext cx="5360276" cy="34841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5749159" y="1417638"/>
            <a:ext cx="914400" cy="58332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هذا</a:t>
            </a:r>
            <a:endParaRPr lang="ar-SA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5749154" y="1993079"/>
            <a:ext cx="914400" cy="58332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هذه</a:t>
            </a:r>
            <a:endParaRPr lang="ar-SA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5749154" y="3989963"/>
            <a:ext cx="914400" cy="58332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هؤلاء</a:t>
            </a:r>
            <a:endParaRPr lang="ar-SA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5749154" y="3329144"/>
            <a:ext cx="914400" cy="58332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هاتان</a:t>
            </a:r>
            <a:endParaRPr lang="ar-SA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5749159" y="2680135"/>
            <a:ext cx="914400" cy="58332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هذان</a:t>
            </a:r>
            <a:endParaRPr lang="ar-SA" sz="2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776243" y="1417638"/>
            <a:ext cx="3972911" cy="575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للمفرد المذكر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76244" y="2037685"/>
            <a:ext cx="3972911" cy="575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للمفرد المؤنث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76246" y="2684078"/>
            <a:ext cx="3972911" cy="575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للمثنى المذكر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776248" y="3329144"/>
            <a:ext cx="3972911" cy="575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للمثنى </a:t>
            </a: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المؤنث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776248" y="3989963"/>
            <a:ext cx="3972911" cy="575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للجمع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نشاط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7189076" cy="4525963"/>
          </a:xfrm>
        </p:spPr>
        <p:txBody>
          <a:bodyPr/>
          <a:lstStyle/>
          <a:p>
            <a:pPr algn="r" rtl="1"/>
            <a:r>
              <a:rPr lang="ar-SA" dirty="0" smtClean="0"/>
              <a:t>اكتب جملة تحتوي  اسما وفعلا وحرفا. </a:t>
            </a:r>
          </a:p>
          <a:p>
            <a:pPr algn="r" rtl="1"/>
            <a:r>
              <a:rPr lang="ar-SA" dirty="0" smtClean="0"/>
              <a:t>اكتب جملة فيها اسم إشارة، ثم بين دلالته.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239</TotalTime>
  <Words>141</Words>
  <Application>Microsoft Office PowerPoint</Application>
  <PresentationFormat>عرض على الشاشة (3:4)‏</PresentationFormat>
  <Paragraphs>64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 : الثالث المادة: اللغة العربية الدرس: أقسام الكلمة</vt:lpstr>
      <vt:lpstr>عزيزي التلميذ يتوقع منك في نهاية الدرس أن تكون قادرا على:</vt:lpstr>
      <vt:lpstr>تذكر</vt:lpstr>
      <vt:lpstr>حلل الجملة التالية إلى كلمات</vt:lpstr>
      <vt:lpstr>حلل الجملة التالية إلى كلمات</vt:lpstr>
      <vt:lpstr>والآن لنتعرف على أسماء الإشارة</vt:lpstr>
      <vt:lpstr>من أسماء الإشارة</vt:lpstr>
      <vt:lpstr>نشاط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30</cp:revision>
  <dcterms:created xsi:type="dcterms:W3CDTF">2020-05-02T02:36:07Z</dcterms:created>
  <dcterms:modified xsi:type="dcterms:W3CDTF">2020-07-18T14:45:27Z</dcterms:modified>
</cp:coreProperties>
</file>