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02507" y="4667534"/>
            <a:ext cx="26476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Y" sz="2800" dirty="0" smtClean="0"/>
              <a:t>الدرس الثاني</a:t>
            </a:r>
          </a:p>
          <a:p>
            <a:pPr algn="ctr" rtl="1"/>
            <a:r>
              <a:rPr lang="ar-SY" sz="2800" dirty="0" smtClean="0"/>
              <a:t>ابحث عن النمط المناسب لحل المسائل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473958" y="382137"/>
            <a:ext cx="5882186" cy="122829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ا</a:t>
            </a:r>
            <a:r>
              <a:rPr lang="ar-SY" sz="3200" dirty="0" smtClean="0"/>
              <a:t>بحث عن النمط المناسب لحل المسائل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64024" y="1937982"/>
            <a:ext cx="785447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عزيزي التلميذ يتوقع منك في نهاية الدرس ان:</a:t>
            </a:r>
          </a:p>
          <a:p>
            <a:pPr algn="r" rtl="1"/>
            <a:endParaRPr lang="ar-SY" sz="2800" dirty="0" smtClean="0">
              <a:solidFill>
                <a:srgbClr val="00B050"/>
              </a:solidFill>
            </a:endParaRPr>
          </a:p>
          <a:p>
            <a:pPr algn="r" rtl="1"/>
            <a:r>
              <a:rPr lang="ar-SY" sz="2800" dirty="0" smtClean="0">
                <a:solidFill>
                  <a:srgbClr val="00B050"/>
                </a:solidFill>
              </a:rPr>
              <a:t>1.تكتشف نمط العد</a:t>
            </a:r>
          </a:p>
          <a:p>
            <a:pPr algn="r" rtl="1"/>
            <a:endParaRPr lang="ar-SY" sz="2800" dirty="0" smtClean="0"/>
          </a:p>
          <a:p>
            <a:pPr algn="r" rtl="1"/>
            <a:r>
              <a:rPr lang="ar-SY" sz="2800" dirty="0" smtClean="0">
                <a:solidFill>
                  <a:srgbClr val="FF0000"/>
                </a:solidFill>
              </a:rPr>
              <a:t>2.تكون نمط عد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1473958" y="382137"/>
            <a:ext cx="5882186" cy="122829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/>
              <a:t>ا</a:t>
            </a:r>
            <a:r>
              <a:rPr lang="ar-SY" sz="3200" dirty="0" smtClean="0"/>
              <a:t>بحث عن النمط المناسب لحل المسائل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491319" y="1610436"/>
            <a:ext cx="7983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لنتذكر معا:</a:t>
            </a:r>
          </a:p>
          <a:p>
            <a:pPr algn="r" rtl="1"/>
            <a:r>
              <a:rPr lang="ar-SY" sz="2400" dirty="0" smtClean="0"/>
              <a:t>عد بالاثنينات من 2 حتى14</a:t>
            </a:r>
          </a:p>
          <a:p>
            <a:pPr algn="r" rtl="1"/>
            <a:endParaRPr lang="ar-AE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022376" y="2501511"/>
            <a:ext cx="3452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2, 4, 6, 8, 10, 12, 14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006221" y="4186830"/>
            <a:ext cx="26067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احسنتم الاجابة</a:t>
            </a:r>
            <a:endParaRPr lang="ar-AE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122984" y="2594218"/>
            <a:ext cx="346514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SY" sz="2400" dirty="0" smtClean="0"/>
          </a:p>
          <a:p>
            <a:pPr algn="r" rtl="1"/>
            <a:r>
              <a:rPr lang="ar-SY" sz="2400" dirty="0" smtClean="0"/>
              <a:t>عد بالخمسات من 5 الى35</a:t>
            </a:r>
          </a:p>
          <a:p>
            <a:pPr algn="r" rtl="1"/>
            <a:endParaRPr lang="ar-AE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825087" y="3425588"/>
            <a:ext cx="56501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5, 10, 15, 20, 25, 30, 35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1473958" y="382137"/>
            <a:ext cx="5882186" cy="122829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>
                <a:solidFill>
                  <a:srgbClr val="00B050"/>
                </a:solidFill>
              </a:rPr>
              <a:t>ا</a:t>
            </a:r>
            <a:r>
              <a:rPr lang="ar-SY" sz="3200" dirty="0" smtClean="0">
                <a:solidFill>
                  <a:srgbClr val="00B050"/>
                </a:solidFill>
              </a:rPr>
              <a:t>بحث عن النمط المناسب لحل المسائل</a:t>
            </a:r>
            <a:endParaRPr lang="ar-AE" sz="3200" dirty="0">
              <a:solidFill>
                <a:srgbClr val="00B05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31993"/>
              </p:ext>
            </p:extLst>
          </p:nvPr>
        </p:nvGraphicFramePr>
        <p:xfrm>
          <a:off x="2803652" y="2360566"/>
          <a:ext cx="4958684" cy="19612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627"/>
                <a:gridCol w="450376"/>
                <a:gridCol w="464024"/>
                <a:gridCol w="430893"/>
                <a:gridCol w="538098"/>
                <a:gridCol w="504967"/>
                <a:gridCol w="464024"/>
                <a:gridCol w="573206"/>
                <a:gridCol w="573206"/>
                <a:gridCol w="532263"/>
              </a:tblGrid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50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187355" y="1705970"/>
            <a:ext cx="70285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نشاط رقم 1</a:t>
            </a:r>
            <a:endParaRPr lang="ar-AE" sz="24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5" y="3234520"/>
            <a:ext cx="1691606" cy="1337481"/>
          </a:xfrm>
          <a:prstGeom prst="rect">
            <a:avLst/>
          </a:prstGeom>
        </p:spPr>
      </p:pic>
      <p:sp>
        <p:nvSpPr>
          <p:cNvPr id="7" name="وسيلة شرح بيضاوية 6"/>
          <p:cNvSpPr/>
          <p:nvPr/>
        </p:nvSpPr>
        <p:spPr>
          <a:xfrm>
            <a:off x="327546" y="2167635"/>
            <a:ext cx="2292824" cy="123065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ما النمط الذي تشاهده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797791" y="4435522"/>
            <a:ext cx="37940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ما العدد الذي يأتي تاليا في النمط </a:t>
            </a:r>
            <a:endParaRPr lang="ar-AE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575713" y="5266519"/>
            <a:ext cx="30161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تابع النمط لوًن الاعداد</a:t>
            </a:r>
            <a:endParaRPr lang="ar-AE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393830" y="3532411"/>
            <a:ext cx="668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39</a:t>
            </a:r>
            <a:endParaRPr lang="ar-AE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828692" y="3925745"/>
            <a:ext cx="668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42</a:t>
            </a:r>
            <a:endParaRPr lang="ar-AE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468815" y="3893479"/>
            <a:ext cx="668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45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950415" y="3979577"/>
            <a:ext cx="668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48</a:t>
            </a:r>
            <a:endParaRPr lang="ar-AE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158154" y="4829908"/>
            <a:ext cx="14337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العدد 39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1473958" y="382137"/>
            <a:ext cx="5882186" cy="122829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>
                <a:solidFill>
                  <a:srgbClr val="00B050"/>
                </a:solidFill>
              </a:rPr>
              <a:t>ا</a:t>
            </a:r>
            <a:r>
              <a:rPr lang="ar-SY" sz="3200" dirty="0" smtClean="0">
                <a:solidFill>
                  <a:srgbClr val="00B050"/>
                </a:solidFill>
              </a:rPr>
              <a:t>بحث عن النمط المناسب لحل المسائل</a:t>
            </a:r>
            <a:endParaRPr lang="ar-AE" sz="3200" dirty="0">
              <a:solidFill>
                <a:srgbClr val="00B05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44036"/>
              </p:ext>
            </p:extLst>
          </p:nvPr>
        </p:nvGraphicFramePr>
        <p:xfrm>
          <a:off x="1992573" y="2201271"/>
          <a:ext cx="4958684" cy="19612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627"/>
                <a:gridCol w="450376"/>
                <a:gridCol w="464024"/>
                <a:gridCol w="430893"/>
                <a:gridCol w="538098"/>
                <a:gridCol w="504967"/>
                <a:gridCol w="464024"/>
                <a:gridCol w="573206"/>
                <a:gridCol w="573206"/>
                <a:gridCol w="532263"/>
              </a:tblGrid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259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50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736979" y="1514901"/>
            <a:ext cx="7274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تابع النمط                                      لوًن الاعداد</a:t>
            </a:r>
            <a:endParaRPr lang="ar-AE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58955" y="4460576"/>
            <a:ext cx="4139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ما نمط العد في الجدول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599296" y="2975212"/>
            <a:ext cx="504967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>
                <a:solidFill>
                  <a:srgbClr val="FF0000"/>
                </a:solidFill>
              </a:rPr>
              <a:t>25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22143" y="3018457"/>
            <a:ext cx="504967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>
                <a:solidFill>
                  <a:srgbClr val="FF0000"/>
                </a:solidFill>
              </a:rPr>
              <a:t>30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28864" y="3400594"/>
            <a:ext cx="504967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>
                <a:solidFill>
                  <a:srgbClr val="FF0000"/>
                </a:solidFill>
              </a:rPr>
              <a:t>35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78926" y="3416543"/>
            <a:ext cx="504967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>
                <a:solidFill>
                  <a:srgbClr val="FF0000"/>
                </a:solidFill>
              </a:rPr>
              <a:t>40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158154" y="4829908"/>
            <a:ext cx="14337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العد خماسي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1473958" y="382137"/>
            <a:ext cx="5882186" cy="122829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>
                <a:solidFill>
                  <a:srgbClr val="00B050"/>
                </a:solidFill>
              </a:rPr>
              <a:t>ا</a:t>
            </a:r>
            <a:r>
              <a:rPr lang="ar-SY" sz="3200" dirty="0" smtClean="0">
                <a:solidFill>
                  <a:srgbClr val="00B050"/>
                </a:solidFill>
              </a:rPr>
              <a:t>بحث عن النمط المناسب لحل المسائل</a:t>
            </a:r>
            <a:endParaRPr lang="ar-AE" sz="3200" dirty="0">
              <a:solidFill>
                <a:srgbClr val="00B05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1372"/>
              </p:ext>
            </p:extLst>
          </p:nvPr>
        </p:nvGraphicFramePr>
        <p:xfrm>
          <a:off x="1942532" y="2441433"/>
          <a:ext cx="4931389" cy="20568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413"/>
                <a:gridCol w="455417"/>
                <a:gridCol w="469218"/>
                <a:gridCol w="435717"/>
                <a:gridCol w="544123"/>
                <a:gridCol w="510620"/>
                <a:gridCol w="469218"/>
                <a:gridCol w="579623"/>
                <a:gridCol w="579623"/>
                <a:gridCol w="455417"/>
              </a:tblGrid>
              <a:tr h="411366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366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19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366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29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366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39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366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41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42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43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44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46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47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48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49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00B050"/>
                          </a:solidFill>
                        </a:rPr>
                        <a:t>50</a:t>
                      </a:r>
                      <a:endParaRPr lang="ar-A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641445" y="1610436"/>
            <a:ext cx="75335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ابحث عن النمط                           تابع الأنماط</a:t>
            </a:r>
            <a:r>
              <a:rPr lang="ar-SY" sz="2400" dirty="0"/>
              <a:t> , لون الاعداد</a:t>
            </a:r>
            <a:endParaRPr lang="ar-SY" sz="2400" dirty="0" smtClean="0"/>
          </a:p>
          <a:p>
            <a:pPr algn="r" rtl="1"/>
            <a:r>
              <a:rPr lang="ar-SY" sz="2400" dirty="0" smtClean="0"/>
              <a:t> 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988860" y="4735773"/>
            <a:ext cx="3698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ما نمط العد في هذا التدريب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69242" y="1057662"/>
            <a:ext cx="56501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</a:t>
            </a:r>
            <a:r>
              <a:rPr lang="ar-AE" dirty="0" smtClean="0"/>
              <a:t>                          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                                        </a:t>
            </a:r>
            <a:endParaRPr lang="en-US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حل التمرين الموجود في الملف المرفق مع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الفيديو          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" name="تمرير أفقي 3"/>
          <p:cNvSpPr/>
          <p:nvPr/>
        </p:nvSpPr>
        <p:spPr>
          <a:xfrm>
            <a:off x="1269242" y="443512"/>
            <a:ext cx="5882186" cy="1228299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>
                <a:solidFill>
                  <a:srgbClr val="00B050"/>
                </a:solidFill>
              </a:rPr>
              <a:t>ا</a:t>
            </a:r>
            <a:r>
              <a:rPr lang="ar-SY" sz="3200" dirty="0" smtClean="0">
                <a:solidFill>
                  <a:srgbClr val="00B050"/>
                </a:solidFill>
              </a:rPr>
              <a:t>بحث عن النمط المناسب لحل المسائل</a:t>
            </a:r>
            <a:endParaRPr lang="ar-AE" sz="3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247</TotalTime>
  <Words>336</Words>
  <Application>Microsoft Office PowerPoint</Application>
  <PresentationFormat>عرض على الشاشة (3:4)‏</PresentationFormat>
  <Paragraphs>194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29</cp:revision>
  <dcterms:created xsi:type="dcterms:W3CDTF">2020-05-02T02:36:07Z</dcterms:created>
  <dcterms:modified xsi:type="dcterms:W3CDTF">2020-06-15T18:37:28Z</dcterms:modified>
</cp:coreProperties>
</file>