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4.png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3125337" y="4531057"/>
            <a:ext cx="2702257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dirty="0" smtClean="0"/>
              <a:t>الدرس الثالث</a:t>
            </a:r>
          </a:p>
          <a:p>
            <a:pPr algn="ctr" rtl="1"/>
            <a:r>
              <a:rPr lang="ar-SA" sz="3600" dirty="0" smtClean="0"/>
              <a:t>السابق. بين .التالي</a:t>
            </a:r>
            <a:endParaRPr lang="ar-AE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209">
        <p:split orient="vert"/>
      </p:transition>
    </mc:Choice>
    <mc:Fallback xmlns="">
      <p:transition spd="slow" advTm="1120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2583976" y="1678674"/>
            <a:ext cx="6039324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عزيزي التلميذ يتوقع منك في نهاية الدرس ان :</a:t>
            </a:r>
          </a:p>
          <a:p>
            <a:pPr algn="r" rtl="1"/>
            <a:endParaRPr lang="ar-SA" sz="2800" dirty="0" smtClean="0"/>
          </a:p>
          <a:p>
            <a:pPr algn="r" rtl="1"/>
            <a:r>
              <a:rPr lang="ar-SA" sz="2800" dirty="0" smtClean="0">
                <a:solidFill>
                  <a:srgbClr val="00B050"/>
                </a:solidFill>
              </a:rPr>
              <a:t>1.تعد من 1 حتى 99</a:t>
            </a:r>
          </a:p>
          <a:p>
            <a:pPr algn="r" rtl="1"/>
            <a:endParaRPr lang="ar-SA" sz="2800" dirty="0" smtClean="0"/>
          </a:p>
          <a:p>
            <a:pPr algn="r" rtl="1"/>
            <a:r>
              <a:rPr lang="ar-SA" sz="2800" dirty="0" smtClean="0">
                <a:solidFill>
                  <a:srgbClr val="FF0000"/>
                </a:solidFill>
              </a:rPr>
              <a:t>2.تميز بين (السابق . بين . التالي)</a:t>
            </a:r>
            <a:endParaRPr lang="ar-AE" sz="2800" dirty="0">
              <a:solidFill>
                <a:srgbClr val="FF0000"/>
              </a:solidFill>
            </a:endParaRPr>
          </a:p>
        </p:txBody>
      </p:sp>
      <p:sp>
        <p:nvSpPr>
          <p:cNvPr id="3" name="تمرير أفقي 2"/>
          <p:cNvSpPr/>
          <p:nvPr/>
        </p:nvSpPr>
        <p:spPr>
          <a:xfrm>
            <a:off x="1446663" y="477672"/>
            <a:ext cx="5595582" cy="928047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السابق . بين . التالي</a:t>
            </a:r>
            <a:endParaRPr lang="ar-AE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 advTm="1880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446663" y="256601"/>
            <a:ext cx="5595582" cy="928047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السابق . بين . التالي</a:t>
            </a:r>
            <a:endParaRPr lang="ar-AE" sz="3200" dirty="0"/>
          </a:p>
        </p:txBody>
      </p:sp>
      <p:pic>
        <p:nvPicPr>
          <p:cNvPr id="5" name="Picture 513700"/>
          <p:cNvPicPr/>
          <p:nvPr/>
        </p:nvPicPr>
        <p:blipFill>
          <a:blip r:embed="rId7"/>
          <a:stretch>
            <a:fillRect/>
          </a:stretch>
        </p:blipFill>
        <p:spPr>
          <a:xfrm>
            <a:off x="3411940" y="4173620"/>
            <a:ext cx="3288437" cy="2223632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3957176" y="1184648"/>
            <a:ext cx="4667535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800" dirty="0" smtClean="0"/>
              <a:t>النشاط رقم (1)</a:t>
            </a:r>
          </a:p>
          <a:p>
            <a:pPr algn="r" rtl="1"/>
            <a:r>
              <a:rPr lang="ar-SY" sz="2800" dirty="0" smtClean="0"/>
              <a:t>ما العدد الذي يأتي قبل12؟</a:t>
            </a:r>
          </a:p>
          <a:p>
            <a:pPr algn="r" rtl="1"/>
            <a:endParaRPr lang="ar-SY" sz="2800" dirty="0" smtClean="0"/>
          </a:p>
          <a:p>
            <a:pPr algn="r" rtl="1"/>
            <a:r>
              <a:rPr lang="ar-SY" sz="2800" dirty="0" smtClean="0"/>
              <a:t>ما العدد الذي يأتي بين 12, 14؟</a:t>
            </a:r>
          </a:p>
          <a:p>
            <a:pPr algn="r" rtl="1"/>
            <a:endParaRPr lang="ar-SY" sz="2800" dirty="0" smtClean="0"/>
          </a:p>
          <a:p>
            <a:pPr algn="r" rtl="1"/>
            <a:r>
              <a:rPr lang="ar-SY" sz="2800" dirty="0" smtClean="0"/>
              <a:t>ما العدد الذي يأتي بعد 14؟</a:t>
            </a:r>
            <a:endParaRPr lang="ar-AE" sz="2800" dirty="0"/>
          </a:p>
        </p:txBody>
      </p:sp>
      <p:sp>
        <p:nvSpPr>
          <p:cNvPr id="6" name="وسيلة شرح بيضاوية 5"/>
          <p:cNvSpPr/>
          <p:nvPr/>
        </p:nvSpPr>
        <p:spPr>
          <a:xfrm>
            <a:off x="450375" y="2355333"/>
            <a:ext cx="3643953" cy="1759418"/>
          </a:xfrm>
          <a:prstGeom prst="wedgeEllipseCallou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 smtClean="0"/>
              <a:t>العدد 11 يأتي قبل العدد 12 </a:t>
            </a:r>
          </a:p>
          <a:p>
            <a:pPr algn="ctr"/>
            <a:r>
              <a:rPr lang="ar-SY" sz="2000" dirty="0" smtClean="0"/>
              <a:t>والعدد</a:t>
            </a:r>
            <a:r>
              <a:rPr lang="en-US" sz="2000" dirty="0" smtClean="0"/>
              <a:t> </a:t>
            </a:r>
            <a:r>
              <a:rPr lang="ar-SA" sz="2000" dirty="0" smtClean="0"/>
              <a:t>13يأتي بين العددين 12و 14</a:t>
            </a:r>
          </a:p>
          <a:p>
            <a:pPr algn="ctr"/>
            <a:r>
              <a:rPr lang="ar-SA" sz="2000" dirty="0" smtClean="0"/>
              <a:t>العدد 15 يأتي بعد العدد14</a:t>
            </a:r>
            <a:endParaRPr lang="ar-AE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 advTm="212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446663" y="477672"/>
            <a:ext cx="5595582" cy="928047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السابق . بين . التالي</a:t>
            </a:r>
            <a:endParaRPr lang="ar-AE" sz="32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4039737" y="1501254"/>
            <a:ext cx="40943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400" dirty="0" smtClean="0"/>
              <a:t>نشاط رقم (2)</a:t>
            </a:r>
          </a:p>
          <a:p>
            <a:pPr algn="r" rtl="1"/>
            <a:r>
              <a:rPr lang="ar-SY" sz="2400" dirty="0" smtClean="0"/>
              <a:t>ما العدد الذي يأتي سابقا للعدد15؟</a:t>
            </a:r>
            <a:endParaRPr lang="ar-AE" sz="2400" dirty="0"/>
          </a:p>
        </p:txBody>
      </p:sp>
      <p:grpSp>
        <p:nvGrpSpPr>
          <p:cNvPr id="15" name="مجموعة 14"/>
          <p:cNvGrpSpPr/>
          <p:nvPr/>
        </p:nvGrpSpPr>
        <p:grpSpPr>
          <a:xfrm>
            <a:off x="2753434" y="2328444"/>
            <a:ext cx="2374710" cy="250210"/>
            <a:chOff x="2879678" y="2456594"/>
            <a:chExt cx="2374710" cy="261584"/>
          </a:xfrm>
        </p:grpSpPr>
        <p:cxnSp>
          <p:nvCxnSpPr>
            <p:cNvPr id="5" name="رابط كسهم مستقيم 4"/>
            <p:cNvCxnSpPr/>
            <p:nvPr/>
          </p:nvCxnSpPr>
          <p:spPr>
            <a:xfrm flipH="1">
              <a:off x="2879678" y="2593074"/>
              <a:ext cx="237471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flipV="1">
              <a:off x="3493827" y="2470245"/>
              <a:ext cx="0" cy="245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flipV="1">
              <a:off x="3864592" y="2472519"/>
              <a:ext cx="0" cy="245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flipV="1">
              <a:off x="4235356" y="2461145"/>
              <a:ext cx="0" cy="245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flipV="1">
              <a:off x="4578824" y="2456594"/>
              <a:ext cx="0" cy="245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مجموعة 15"/>
          <p:cNvGrpSpPr/>
          <p:nvPr/>
        </p:nvGrpSpPr>
        <p:grpSpPr>
          <a:xfrm>
            <a:off x="2627192" y="3513157"/>
            <a:ext cx="2374710" cy="261584"/>
            <a:chOff x="2879678" y="2456594"/>
            <a:chExt cx="2374710" cy="261584"/>
          </a:xfrm>
        </p:grpSpPr>
        <p:cxnSp>
          <p:nvCxnSpPr>
            <p:cNvPr id="17" name="رابط كسهم مستقيم 16"/>
            <p:cNvCxnSpPr/>
            <p:nvPr/>
          </p:nvCxnSpPr>
          <p:spPr>
            <a:xfrm flipH="1">
              <a:off x="2879678" y="2593074"/>
              <a:ext cx="237471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/>
            <p:cNvCxnSpPr/>
            <p:nvPr/>
          </p:nvCxnSpPr>
          <p:spPr>
            <a:xfrm flipV="1">
              <a:off x="3493827" y="2470245"/>
              <a:ext cx="0" cy="245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/>
            <p:cNvCxnSpPr/>
            <p:nvPr/>
          </p:nvCxnSpPr>
          <p:spPr>
            <a:xfrm flipV="1">
              <a:off x="3864592" y="2472519"/>
              <a:ext cx="0" cy="245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/>
            <p:cNvCxnSpPr/>
            <p:nvPr/>
          </p:nvCxnSpPr>
          <p:spPr>
            <a:xfrm flipV="1">
              <a:off x="4235356" y="2461145"/>
              <a:ext cx="0" cy="245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 flipV="1">
              <a:off x="4578824" y="2456594"/>
              <a:ext cx="0" cy="245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مربع نص 21"/>
          <p:cNvSpPr txBox="1"/>
          <p:nvPr/>
        </p:nvSpPr>
        <p:spPr>
          <a:xfrm>
            <a:off x="2497535" y="2593011"/>
            <a:ext cx="26271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dirty="0" smtClean="0"/>
              <a:t>       14  15   16   17</a:t>
            </a:r>
            <a:endParaRPr lang="ar-AE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4401403" y="3387366"/>
            <a:ext cx="40943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000" dirty="0" smtClean="0"/>
              <a:t>ما العدد الذي يأتي تاليا بعد العدد38؟</a:t>
            </a:r>
            <a:endParaRPr lang="ar-AE" sz="2000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2500949" y="3803103"/>
            <a:ext cx="26271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dirty="0" smtClean="0"/>
              <a:t>       38  39   40  41 </a:t>
            </a:r>
            <a:endParaRPr lang="ar-AE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2405415" y="5029465"/>
            <a:ext cx="40943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000" dirty="0" smtClean="0"/>
              <a:t>ما العدد الذي يأتي بين 39, 41؟</a:t>
            </a:r>
            <a:endParaRPr lang="ar-AE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053">
        <p:split orient="vert"/>
      </p:transition>
    </mc:Choice>
    <mc:Fallback xmlns="">
      <p:transition spd="slow" advTm="1705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446663" y="418304"/>
            <a:ext cx="5595582" cy="928047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السابق . بين . التالي</a:t>
            </a:r>
            <a:endParaRPr lang="ar-AE" sz="32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860804" y="2196393"/>
            <a:ext cx="2374710" cy="250210"/>
            <a:chOff x="2879678" y="2456594"/>
            <a:chExt cx="2374710" cy="261584"/>
          </a:xfrm>
        </p:grpSpPr>
        <p:cxnSp>
          <p:nvCxnSpPr>
            <p:cNvPr id="6" name="رابط كسهم مستقيم 5"/>
            <p:cNvCxnSpPr/>
            <p:nvPr/>
          </p:nvCxnSpPr>
          <p:spPr>
            <a:xfrm flipH="1">
              <a:off x="2879678" y="2593074"/>
              <a:ext cx="237471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flipV="1">
              <a:off x="3493827" y="2470245"/>
              <a:ext cx="0" cy="245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flipV="1">
              <a:off x="3864592" y="2472519"/>
              <a:ext cx="0" cy="245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flipV="1">
              <a:off x="4235356" y="2461145"/>
              <a:ext cx="0" cy="245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flipV="1">
              <a:off x="4578824" y="2456594"/>
              <a:ext cx="0" cy="245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مجموعة 10"/>
          <p:cNvGrpSpPr/>
          <p:nvPr/>
        </p:nvGrpSpPr>
        <p:grpSpPr>
          <a:xfrm>
            <a:off x="4419813" y="2209924"/>
            <a:ext cx="2374710" cy="273405"/>
            <a:chOff x="2879678" y="2430071"/>
            <a:chExt cx="2374710" cy="285833"/>
          </a:xfrm>
        </p:grpSpPr>
        <p:cxnSp>
          <p:nvCxnSpPr>
            <p:cNvPr id="12" name="رابط كسهم مستقيم 11"/>
            <p:cNvCxnSpPr/>
            <p:nvPr/>
          </p:nvCxnSpPr>
          <p:spPr>
            <a:xfrm flipH="1">
              <a:off x="2879678" y="2593074"/>
              <a:ext cx="237471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flipV="1">
              <a:off x="3493827" y="2470245"/>
              <a:ext cx="0" cy="245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flipV="1">
              <a:off x="4067033" y="2430071"/>
              <a:ext cx="0" cy="245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flipV="1">
              <a:off x="4578824" y="2456594"/>
              <a:ext cx="0" cy="245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مربع نص 1"/>
          <p:cNvSpPr txBox="1"/>
          <p:nvPr/>
        </p:nvSpPr>
        <p:spPr>
          <a:xfrm>
            <a:off x="4135272" y="1392071"/>
            <a:ext cx="41832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800" dirty="0" smtClean="0"/>
              <a:t>اكتب العدد المناسب في الفراغ</a:t>
            </a:r>
            <a:endParaRPr lang="ar-AE" sz="2800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4772357" y="2552718"/>
            <a:ext cx="20916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dirty="0" smtClean="0"/>
              <a:t>               29      30</a:t>
            </a:r>
            <a:endParaRPr lang="ar-AE" dirty="0"/>
          </a:p>
        </p:txBody>
      </p:sp>
      <p:sp>
        <p:nvSpPr>
          <p:cNvPr id="19" name="مستطيل 18"/>
          <p:cNvSpPr/>
          <p:nvPr/>
        </p:nvSpPr>
        <p:spPr>
          <a:xfrm>
            <a:off x="5976867" y="2640158"/>
            <a:ext cx="341194" cy="2351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0" name="مستطيل 19"/>
          <p:cNvSpPr/>
          <p:nvPr/>
        </p:nvSpPr>
        <p:spPr>
          <a:xfrm>
            <a:off x="1636593" y="2536546"/>
            <a:ext cx="341194" cy="2351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1" name="مربع نص 20"/>
          <p:cNvSpPr txBox="1"/>
          <p:nvPr/>
        </p:nvSpPr>
        <p:spPr>
          <a:xfrm>
            <a:off x="418248" y="2536546"/>
            <a:ext cx="3717024" cy="3771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dirty="0" smtClean="0"/>
              <a:t>                    60  61         63</a:t>
            </a:r>
            <a:endParaRPr lang="ar-AE" dirty="0"/>
          </a:p>
        </p:txBody>
      </p:sp>
      <p:grpSp>
        <p:nvGrpSpPr>
          <p:cNvPr id="22" name="مجموعة 21"/>
          <p:cNvGrpSpPr/>
          <p:nvPr/>
        </p:nvGrpSpPr>
        <p:grpSpPr>
          <a:xfrm>
            <a:off x="4448318" y="3664653"/>
            <a:ext cx="2374710" cy="273405"/>
            <a:chOff x="2879678" y="2430071"/>
            <a:chExt cx="2374710" cy="285833"/>
          </a:xfrm>
        </p:grpSpPr>
        <p:cxnSp>
          <p:nvCxnSpPr>
            <p:cNvPr id="23" name="رابط كسهم مستقيم 22"/>
            <p:cNvCxnSpPr/>
            <p:nvPr/>
          </p:nvCxnSpPr>
          <p:spPr>
            <a:xfrm flipH="1">
              <a:off x="2879678" y="2593074"/>
              <a:ext cx="237471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3"/>
            <p:cNvCxnSpPr/>
            <p:nvPr/>
          </p:nvCxnSpPr>
          <p:spPr>
            <a:xfrm flipV="1">
              <a:off x="3493827" y="2470245"/>
              <a:ext cx="0" cy="245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مستقيم 24"/>
            <p:cNvCxnSpPr/>
            <p:nvPr/>
          </p:nvCxnSpPr>
          <p:spPr>
            <a:xfrm flipV="1">
              <a:off x="4067033" y="2430071"/>
              <a:ext cx="0" cy="245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/>
            <p:cNvCxnSpPr/>
            <p:nvPr/>
          </p:nvCxnSpPr>
          <p:spPr>
            <a:xfrm flipV="1">
              <a:off x="4578824" y="2456594"/>
              <a:ext cx="0" cy="245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مربع نص 26"/>
          <p:cNvSpPr txBox="1"/>
          <p:nvPr/>
        </p:nvSpPr>
        <p:spPr>
          <a:xfrm>
            <a:off x="4085278" y="4120763"/>
            <a:ext cx="3717024" cy="3771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dirty="0"/>
              <a:t> </a:t>
            </a:r>
            <a:r>
              <a:rPr lang="ar-SY" dirty="0" smtClean="0"/>
              <a:t>                              70    71</a:t>
            </a:r>
            <a:endParaRPr lang="ar-AE" dirty="0"/>
          </a:p>
        </p:txBody>
      </p:sp>
      <p:sp>
        <p:nvSpPr>
          <p:cNvPr id="28" name="مستطيل 27"/>
          <p:cNvSpPr/>
          <p:nvPr/>
        </p:nvSpPr>
        <p:spPr>
          <a:xfrm>
            <a:off x="5976867" y="4105498"/>
            <a:ext cx="341194" cy="2351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grpSp>
        <p:nvGrpSpPr>
          <p:cNvPr id="29" name="مجموعة 28"/>
          <p:cNvGrpSpPr/>
          <p:nvPr/>
        </p:nvGrpSpPr>
        <p:grpSpPr>
          <a:xfrm>
            <a:off x="790432" y="3689234"/>
            <a:ext cx="2374710" cy="273405"/>
            <a:chOff x="2879678" y="2430071"/>
            <a:chExt cx="2374710" cy="285833"/>
          </a:xfrm>
        </p:grpSpPr>
        <p:cxnSp>
          <p:nvCxnSpPr>
            <p:cNvPr id="30" name="رابط كسهم مستقيم 29"/>
            <p:cNvCxnSpPr/>
            <p:nvPr/>
          </p:nvCxnSpPr>
          <p:spPr>
            <a:xfrm flipH="1">
              <a:off x="2879678" y="2593074"/>
              <a:ext cx="237471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/>
            <p:cNvCxnSpPr/>
            <p:nvPr/>
          </p:nvCxnSpPr>
          <p:spPr>
            <a:xfrm flipV="1">
              <a:off x="3493827" y="2470245"/>
              <a:ext cx="0" cy="245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/>
            <p:cNvCxnSpPr/>
            <p:nvPr/>
          </p:nvCxnSpPr>
          <p:spPr>
            <a:xfrm flipV="1">
              <a:off x="4067033" y="2430071"/>
              <a:ext cx="0" cy="245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/>
            <p:cNvCxnSpPr/>
            <p:nvPr/>
          </p:nvCxnSpPr>
          <p:spPr>
            <a:xfrm flipV="1">
              <a:off x="4578824" y="2456594"/>
              <a:ext cx="0" cy="245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مربع نص 33"/>
          <p:cNvSpPr txBox="1"/>
          <p:nvPr/>
        </p:nvSpPr>
        <p:spPr>
          <a:xfrm>
            <a:off x="1055333" y="4041701"/>
            <a:ext cx="3717024" cy="3771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dirty="0"/>
              <a:t> </a:t>
            </a:r>
            <a:r>
              <a:rPr lang="ar-SY" dirty="0" smtClean="0"/>
              <a:t>                                49              51</a:t>
            </a:r>
            <a:endParaRPr lang="ar-AE" dirty="0"/>
          </a:p>
        </p:txBody>
      </p:sp>
      <p:sp>
        <p:nvSpPr>
          <p:cNvPr id="35" name="مستطيل 34"/>
          <p:cNvSpPr/>
          <p:nvPr/>
        </p:nvSpPr>
        <p:spPr>
          <a:xfrm>
            <a:off x="1807190" y="4080128"/>
            <a:ext cx="341194" cy="2351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 advTm="5329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746738" y="2286000"/>
            <a:ext cx="5943600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AE" dirty="0"/>
          </a:p>
          <a:p>
            <a:r>
              <a:rPr lang="en-US" dirty="0"/>
              <a:t>                                               </a:t>
            </a:r>
            <a:r>
              <a:rPr lang="ar-AE" dirty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عليكم ورحمة الله وبركاته                       </a:t>
            </a: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بخير                      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algn="r" rtl="1"/>
            <a:endParaRPr lang="ar-AE" dirty="0"/>
          </a:p>
        </p:txBody>
      </p:sp>
      <p:sp>
        <p:nvSpPr>
          <p:cNvPr id="5" name="تمرير أفقي 4"/>
          <p:cNvSpPr/>
          <p:nvPr/>
        </p:nvSpPr>
        <p:spPr>
          <a:xfrm>
            <a:off x="1746738" y="882327"/>
            <a:ext cx="5595582" cy="928047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السابق . بين . التالي</a:t>
            </a:r>
            <a:endParaRPr lang="ar-AE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1143"/>
      </p:ext>
    </p:extLst>
  </p:cSld>
  <p:clrMapOvr>
    <a:masterClrMapping/>
  </p:clrMapOvr>
  <p:transition spd="slow" advTm="4929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3|3.4|0.8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4.9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7|1.1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4.8|1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.9|8.5|4.6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318</TotalTime>
  <Words>196</Words>
  <Application>Microsoft Office PowerPoint</Application>
  <PresentationFormat>عرض على الشاشة (3:4)‏</PresentationFormat>
  <Paragraphs>44</Paragraphs>
  <Slides>6</Slides>
  <Notes>0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Arabic Typesetting</vt:lpstr>
      <vt:lpstr>Arial</vt:lpstr>
      <vt:lpstr>Calibri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26</cp:revision>
  <dcterms:created xsi:type="dcterms:W3CDTF">2020-05-02T02:36:07Z</dcterms:created>
  <dcterms:modified xsi:type="dcterms:W3CDTF">2020-06-22T11:57:04Z</dcterms:modified>
</cp:coreProperties>
</file>