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2" r:id="rId4"/>
    <p:sldId id="263" r:id="rId5"/>
    <p:sldId id="261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b="1" dirty="0" smtClean="0">
                <a:solidFill>
                  <a:srgbClr val="0070C0"/>
                </a:solidFill>
              </a:rPr>
              <a:t>الْعُصْفُورُ ورِفَاقُهُ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Y" sz="4000" b="1" dirty="0" smtClean="0">
                <a:solidFill>
                  <a:srgbClr val="FF0000"/>
                </a:solidFill>
              </a:rPr>
              <a:t>   </a:t>
            </a:r>
            <a:r>
              <a:rPr lang="ar-SY" sz="4000" b="1" dirty="0" smtClean="0">
                <a:solidFill>
                  <a:srgbClr val="FF0000"/>
                </a:solidFill>
              </a:rPr>
              <a:t>الأَهْدافُ التَّعْليمِيَّةُ </a:t>
            </a:r>
            <a:r>
              <a:rPr lang="ar-SY" sz="4000" b="1" dirty="0" smtClean="0">
                <a:solidFill>
                  <a:srgbClr val="FF0000"/>
                </a:solidFill>
              </a:rPr>
              <a:t>: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A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Y" sz="3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زيزي الت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لميذ </a:t>
            </a:r>
            <a:r>
              <a:rPr lang="ar-DZ" sz="3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نهاية 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الد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أن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تكون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قادرا</a:t>
            </a:r>
            <a:r>
              <a:rPr lang="ar-SY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على</a:t>
            </a:r>
            <a:r>
              <a:rPr lang="en-US" sz="3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3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١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قر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ء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الد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رس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قراءة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صحيحة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وم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DZ" sz="3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رة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مراعيا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المدُودَ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والح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ركات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٢         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اخ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يار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المعنى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الص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حيح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للكلمات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الجد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يدة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٣                  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ربط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بعض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المفردات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بمراد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ات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ها </a:t>
            </a:r>
            <a:r>
              <a:rPr lang="ar-DZ" sz="3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وأ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خ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رى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ضداد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ها 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٤                          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توظيف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ى 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في 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ج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مل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م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فيدة</a:t>
            </a: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DZ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DZ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Y" sz="4000" b="1" dirty="0" smtClean="0">
                <a:solidFill>
                  <a:srgbClr val="0070C0"/>
                </a:solidFill>
              </a:rPr>
              <a:t>           الْعُصْفُورُ ورِفَاقُهُ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91" y="1255595"/>
            <a:ext cx="8113594" cy="5472752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Y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 ( 1 )</a:t>
            </a:r>
          </a:p>
          <a:p>
            <a:pPr marL="0" indent="0" algn="r" rtl="1">
              <a:buNone/>
            </a:pPr>
            <a:r>
              <a:rPr lang="ar-SY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لَجَأَ العُصفورُ إلى صدِيقهِ الْبُلبلِ الحَكِيمِ ، والدُّموعُ الْغزِيرَةُ تُبَلِّلُ </a:t>
            </a:r>
          </a:p>
          <a:p>
            <a:pPr marL="0" indent="0" algn="r" rtl="1">
              <a:buNone/>
            </a:pPr>
            <a:r>
              <a:rPr lang="ar-SY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رِيشَهُ الملَوَّنَ ، سَأَلَهُ البُلبُلُ : ماذَا أَصَابَكَ أيُّها الْعُصْفُورُ ؟ قَالَ :</a:t>
            </a:r>
          </a:p>
          <a:p>
            <a:pPr marL="0" indent="0" algn="r" rtl="1">
              <a:buNone/>
            </a:pPr>
            <a:r>
              <a:rPr lang="ar-SY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لَقَدْ عِشْتُ في نَافِذةِ </a:t>
            </a:r>
            <a:r>
              <a:rPr lang="ar-SY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مَكْتبَةِ </a:t>
            </a:r>
            <a:r>
              <a:rPr lang="ar-SY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المدْرَسةِ، وكُنْتُ كُلَّمَا أَتَيتُ إلى الْعُشِّ </a:t>
            </a:r>
          </a:p>
          <a:p>
            <a:pPr marL="0" indent="0" algn="r" rtl="1">
              <a:buNone/>
            </a:pP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فَرِحَ التَّلامِيذُ بِقُدُومي ، ثُمَّ جاءَ الْغُرابُ ، وطَرَدَنِي بَعِيداً عَنِ </a:t>
            </a:r>
          </a:p>
          <a:p>
            <a:pPr marL="0" indent="0" algn="r" rtl="1">
              <a:buNone/>
            </a:pP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الْعُشِّ ، فَصِرْتُ بلِا بَيتٍ ، ولا</a:t>
            </a:r>
          </a:p>
          <a:p>
            <a:pPr marL="0" indent="0" algn="r" rtl="1">
              <a:buNone/>
            </a:pP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أَعْرِفُ أيْنَ أبْنِي عُشّاً جَديداً ،</a:t>
            </a:r>
          </a:p>
          <a:p>
            <a:pPr marL="0" indent="0" algn="r" rtl="1">
              <a:buNone/>
            </a:pP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قالَ البُلبُلُ : يا صدِيقِي ، لَيْسَ </a:t>
            </a:r>
          </a:p>
          <a:p>
            <a:pPr marL="0" indent="0" algn="r" rtl="1">
              <a:buNone/>
            </a:pP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الْحَلُّ أنْ تَبنِيَ عشّاً جَدِيداً .   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" y="341148"/>
            <a:ext cx="3159458" cy="1485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612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024"/>
            <a:ext cx="8222776" cy="5662139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Y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( 2 )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أَدْرَكَ الْعُصْفورُ ما يَقْصِدُهُ البُلبُلُ ، فَتَنَهَّدَ ، وقالَ :</a:t>
            </a:r>
          </a:p>
          <a:p>
            <a:pPr marL="0" indent="0" algn="r" rtl="1">
              <a:buNone/>
            </a:pP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مِنَ الصَّعْبِ أنْ أَسْتَعِيدَ عُشِّي ، إِنَّ الْغُرَابَ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أكْبَرُ مِنِّي ، وَ أَقْوَى .قَالَ البُلْبُلُ : </a:t>
            </a:r>
          </a:p>
          <a:p>
            <a:pPr marL="0" indent="0" algn="r" rtl="1">
              <a:buNone/>
            </a:pP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أَلَيسَ لدَيكَ رِفَاقٌ ؟ قالَ الْعُصْفُورُ : بَلَى .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أَجَابَ البُلْبُلُ : إِنَّ عَشَرَةً مِنْ 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رِفَاقِك أقْوَى مِنَ الْغُرابِ .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فَقَالَ العُصْفُورُ :</a:t>
            </a: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فَهِمْتُ مَا تَعْنِيهِ </a:t>
            </a: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Y" sz="36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7156"/>
            <a:ext cx="2647666" cy="2473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22679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69" y="450376"/>
            <a:ext cx="8072651" cy="5964071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Y" sz="3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  ( 3 ) </a:t>
            </a:r>
          </a:p>
          <a:p>
            <a:pPr marL="0" indent="0" algn="r" rtl="1">
              <a:buNone/>
            </a:pP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الْيَومِ التَّالِي ، فُوجِئَ الْغُرَابُ بِمَجْمُوعَةٍ كَبيرَةٍ مِنَ الْعَصَافِيرِ </a:t>
            </a:r>
          </a:p>
          <a:p>
            <a:pPr marL="0" indent="0" algn="r" rtl="1">
              <a:buNone/>
            </a:pP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قادِمَةٍ إِليهِ ، عِنْدَ ذلِكَ عَلِمَ أَنَّهُ أَخْطَأَ ،</a:t>
            </a:r>
          </a:p>
          <a:p>
            <a:pPr marL="0" indent="0" algn="r" rtl="1">
              <a:buNone/>
            </a:pP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فترَكَ عُشَّ الْعُصفُورِ  ، وَ رَفْرَفَ بِجَناحيهِ بَعيداً و هُوَ يَنْعَقُ :</a:t>
            </a:r>
          </a:p>
          <a:p>
            <a:pPr marL="0" indent="0" algn="r" rtl="1">
              <a:buNone/>
            </a:pPr>
            <a:r>
              <a:rPr lang="ar-SY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غَاقْ – غَاقْ – غَاقْ .</a:t>
            </a: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3" y="2899568"/>
            <a:ext cx="3011356" cy="1877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32" y="2873271"/>
            <a:ext cx="1651378" cy="18221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67" y="3745050"/>
            <a:ext cx="1494347" cy="1809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280" y="4409459"/>
            <a:ext cx="1460028" cy="1829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1211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Y" sz="4000" b="1" dirty="0" smtClean="0">
                <a:solidFill>
                  <a:srgbClr val="FF0000"/>
                </a:solidFill>
              </a:rPr>
              <a:t>     </a:t>
            </a:r>
            <a:r>
              <a:rPr lang="ar-SY" sz="4000" b="1" dirty="0" smtClean="0">
                <a:solidFill>
                  <a:srgbClr val="FF0000"/>
                </a:solidFill>
              </a:rPr>
              <a:t>معانِي الْكلِمَاتِ </a:t>
            </a:r>
            <a:r>
              <a:rPr lang="ar-SY" sz="4000" b="1" dirty="0" smtClean="0">
                <a:solidFill>
                  <a:srgbClr val="FF0000"/>
                </a:solidFill>
              </a:rPr>
              <a:t>: 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34" y="1255594"/>
            <a:ext cx="8229600" cy="4870569"/>
          </a:xfrm>
        </p:spPr>
        <p:txBody>
          <a:bodyPr/>
          <a:lstStyle/>
          <a:p>
            <a:pPr marL="0" indent="0">
              <a:buNone/>
            </a:pPr>
            <a:r>
              <a:rPr lang="ar-SY" dirty="0" smtClean="0"/>
              <a:t>.</a:t>
            </a:r>
            <a:endParaRPr lang="en-US" dirty="0"/>
          </a:p>
        </p:txBody>
      </p:sp>
      <p:sp>
        <p:nvSpPr>
          <p:cNvPr id="4" name="وسيلة شرح مع سهم إلى اليسار 3"/>
          <p:cNvSpPr/>
          <p:nvPr/>
        </p:nvSpPr>
        <p:spPr>
          <a:xfrm>
            <a:off x="6741994" y="1417638"/>
            <a:ext cx="1733266" cy="1306773"/>
          </a:xfrm>
          <a:prstGeom prst="leftArrow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 smtClean="0">
                <a:solidFill>
                  <a:srgbClr val="FF0000"/>
                </a:solidFill>
              </a:rPr>
              <a:t>الكَلمَةُ</a:t>
            </a:r>
            <a:endParaRPr lang="ar-SY" sz="2800" b="1" dirty="0">
              <a:solidFill>
                <a:srgbClr val="FF0000"/>
              </a:solidFill>
            </a:endParaRPr>
          </a:p>
        </p:txBody>
      </p:sp>
      <p:sp>
        <p:nvSpPr>
          <p:cNvPr id="5" name="وسيلة شرح مع سهم إلى اليسار 4"/>
          <p:cNvSpPr/>
          <p:nvPr/>
        </p:nvSpPr>
        <p:spPr>
          <a:xfrm>
            <a:off x="6741994" y="2886455"/>
            <a:ext cx="1733266" cy="1306773"/>
          </a:xfrm>
          <a:prstGeom prst="leftArrow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 smtClean="0">
                <a:solidFill>
                  <a:srgbClr val="FF0000"/>
                </a:solidFill>
              </a:rPr>
              <a:t>مَعْناهَا</a:t>
            </a:r>
            <a:endParaRPr lang="ar-SY" sz="3600" b="1" dirty="0">
              <a:solidFill>
                <a:srgbClr val="FF0000"/>
              </a:solidFill>
            </a:endParaRPr>
          </a:p>
        </p:txBody>
      </p:sp>
      <p:sp>
        <p:nvSpPr>
          <p:cNvPr id="7" name="سداسي 6"/>
          <p:cNvSpPr/>
          <p:nvPr/>
        </p:nvSpPr>
        <p:spPr>
          <a:xfrm>
            <a:off x="4627819" y="1606533"/>
            <a:ext cx="1762473" cy="1279922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b="1" dirty="0" smtClean="0">
                <a:solidFill>
                  <a:schemeClr val="tx1"/>
                </a:solidFill>
              </a:rPr>
              <a:t>لَجَأَ</a:t>
            </a:r>
            <a:endParaRPr lang="ar-SY" sz="4000" b="1" dirty="0">
              <a:solidFill>
                <a:schemeClr val="tx1"/>
              </a:solidFill>
            </a:endParaRPr>
          </a:p>
        </p:txBody>
      </p:sp>
      <p:sp>
        <p:nvSpPr>
          <p:cNvPr id="8" name="سداسي 7"/>
          <p:cNvSpPr/>
          <p:nvPr/>
        </p:nvSpPr>
        <p:spPr>
          <a:xfrm>
            <a:off x="4662029" y="3145365"/>
            <a:ext cx="1762473" cy="1372044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 smtClean="0">
                <a:solidFill>
                  <a:schemeClr val="tx1"/>
                </a:solidFill>
              </a:rPr>
              <a:t>جاءَ مُسْتَنْجِداً</a:t>
            </a:r>
            <a:endParaRPr lang="ar-SY" sz="2800" b="1" dirty="0">
              <a:solidFill>
                <a:schemeClr val="tx1"/>
              </a:solidFill>
            </a:endParaRPr>
          </a:p>
        </p:txBody>
      </p:sp>
      <p:sp>
        <p:nvSpPr>
          <p:cNvPr id="9" name="سداسي 8"/>
          <p:cNvSpPr/>
          <p:nvPr/>
        </p:nvSpPr>
        <p:spPr>
          <a:xfrm>
            <a:off x="2513644" y="3145365"/>
            <a:ext cx="1762473" cy="1372044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200" b="1" dirty="0" smtClean="0">
                <a:solidFill>
                  <a:schemeClr val="tx1"/>
                </a:solidFill>
              </a:rPr>
              <a:t>القَويَّة</a:t>
            </a:r>
            <a:endParaRPr lang="ar-SY" sz="3200" b="1" dirty="0">
              <a:solidFill>
                <a:schemeClr val="tx1"/>
              </a:solidFill>
            </a:endParaRPr>
          </a:p>
        </p:txBody>
      </p:sp>
      <p:sp>
        <p:nvSpPr>
          <p:cNvPr id="10" name="سداسي 9"/>
          <p:cNvSpPr/>
          <p:nvPr/>
        </p:nvSpPr>
        <p:spPr>
          <a:xfrm>
            <a:off x="457200" y="3220903"/>
            <a:ext cx="1762473" cy="129650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 smtClean="0">
                <a:solidFill>
                  <a:schemeClr val="tx1"/>
                </a:solidFill>
              </a:rPr>
              <a:t>بنَيتُ عُشّاً</a:t>
            </a:r>
            <a:endParaRPr lang="ar-SY" sz="2800" b="1" dirty="0">
              <a:solidFill>
                <a:schemeClr val="tx1"/>
              </a:solidFill>
            </a:endParaRPr>
          </a:p>
        </p:txBody>
      </p:sp>
      <p:sp>
        <p:nvSpPr>
          <p:cNvPr id="11" name="سداسي 10"/>
          <p:cNvSpPr/>
          <p:nvPr/>
        </p:nvSpPr>
        <p:spPr>
          <a:xfrm>
            <a:off x="2513644" y="1555853"/>
            <a:ext cx="1762473" cy="1330602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200" b="1" dirty="0" smtClean="0">
                <a:solidFill>
                  <a:schemeClr val="tx1"/>
                </a:solidFill>
              </a:rPr>
              <a:t>الغَزِيرَة</a:t>
            </a:r>
            <a:endParaRPr lang="ar-SY" sz="3200" b="1" dirty="0">
              <a:solidFill>
                <a:schemeClr val="tx1"/>
              </a:solidFill>
            </a:endParaRPr>
          </a:p>
        </p:txBody>
      </p:sp>
      <p:sp>
        <p:nvSpPr>
          <p:cNvPr id="12" name="سداسي 11"/>
          <p:cNvSpPr/>
          <p:nvPr/>
        </p:nvSpPr>
        <p:spPr>
          <a:xfrm>
            <a:off x="444097" y="1555853"/>
            <a:ext cx="1762473" cy="1330602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 smtClean="0">
                <a:solidFill>
                  <a:schemeClr val="tx1"/>
                </a:solidFill>
              </a:rPr>
              <a:t>عَشَّشْتُ</a:t>
            </a:r>
            <a:endParaRPr lang="ar-SY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Y" sz="4000" b="1" dirty="0" smtClean="0">
                <a:solidFill>
                  <a:srgbClr val="FF0000"/>
                </a:solidFill>
              </a:rPr>
              <a:t>      فِكَرُ الدَّرْس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Y" dirty="0" smtClean="0"/>
              <a:t>.</a:t>
            </a:r>
            <a:endParaRPr lang="en-US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4380931" y="1417638"/>
            <a:ext cx="4039738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 smtClean="0">
                <a:solidFill>
                  <a:srgbClr val="C00000"/>
                </a:solidFill>
              </a:rPr>
              <a:t>1-</a:t>
            </a:r>
            <a:r>
              <a:rPr lang="ar-SY" sz="2800" b="1" dirty="0" smtClean="0">
                <a:solidFill>
                  <a:schemeClr val="tx1"/>
                </a:solidFill>
              </a:rPr>
              <a:t> حُزنُ العصفورِ على ضَياعَ عُشِّه </a:t>
            </a:r>
            <a:endParaRPr lang="ar-SY" sz="2800" b="1" dirty="0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73206" y="2256986"/>
            <a:ext cx="3789528" cy="9144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 smtClean="0">
                <a:solidFill>
                  <a:srgbClr val="C00000"/>
                </a:solidFill>
              </a:rPr>
              <a:t>2-</a:t>
            </a:r>
            <a:r>
              <a:rPr lang="ar-SY" sz="2800" b="1" dirty="0" smtClean="0">
                <a:solidFill>
                  <a:schemeClr val="tx1"/>
                </a:solidFill>
              </a:rPr>
              <a:t> استنجادُ العصفُورِ بصدِيقه البُلبُلِ الحكيمِ</a:t>
            </a:r>
            <a:endParaRPr lang="ar-SY" sz="2800" b="1" dirty="0">
              <a:solidFill>
                <a:schemeClr val="tx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380931" y="2803875"/>
            <a:ext cx="4039738" cy="873491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200" b="1" dirty="0" smtClean="0">
                <a:solidFill>
                  <a:srgbClr val="C00000"/>
                </a:solidFill>
              </a:rPr>
              <a:t>3-</a:t>
            </a:r>
            <a:r>
              <a:rPr lang="ar-SY" sz="3200" b="1" dirty="0" smtClean="0">
                <a:solidFill>
                  <a:schemeClr val="tx1"/>
                </a:solidFill>
              </a:rPr>
              <a:t> تقديمُ البلبلِ المُساعدَةَ للعصفورِ</a:t>
            </a:r>
            <a:endParaRPr lang="ar-SY" sz="3200" b="1" dirty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73206" y="3651276"/>
            <a:ext cx="3789528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200" b="1" dirty="0" smtClean="0">
                <a:solidFill>
                  <a:srgbClr val="C00000"/>
                </a:solidFill>
              </a:rPr>
              <a:t>4-</a:t>
            </a:r>
            <a:r>
              <a:rPr lang="ar-SY" sz="3200" b="1" dirty="0" smtClean="0">
                <a:solidFill>
                  <a:schemeClr val="tx1"/>
                </a:solidFill>
              </a:rPr>
              <a:t> اتِّحادُ العصافِير تَغلَّبَ على قُوَّةِ الغرابِ</a:t>
            </a:r>
            <a:endParaRPr lang="ar-SY" sz="3200" b="1" dirty="0">
              <a:solidFill>
                <a:schemeClr val="tx1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161732" y="4696467"/>
            <a:ext cx="3789528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b="1" dirty="0" smtClean="0">
                <a:solidFill>
                  <a:srgbClr val="C00000"/>
                </a:solidFill>
              </a:rPr>
              <a:t>5-</a:t>
            </a:r>
            <a:r>
              <a:rPr lang="ar-SY" sz="3600" b="1" dirty="0" smtClean="0">
                <a:solidFill>
                  <a:schemeClr val="tx1"/>
                </a:solidFill>
              </a:rPr>
              <a:t> استعادَةُ العُصفورِ عُشَّهُ مِنَ الغُرَابِ</a:t>
            </a:r>
            <a:endParaRPr lang="ar-SY" sz="3600" b="1" dirty="0">
              <a:solidFill>
                <a:schemeClr val="tx1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9" y="274637"/>
            <a:ext cx="3143890" cy="185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Y" sz="4000" b="1" dirty="0" smtClean="0">
                <a:solidFill>
                  <a:srgbClr val="FF0000"/>
                </a:solidFill>
              </a:rPr>
              <a:t>     غَلْقُ الدَّرْس :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0060"/>
            <a:ext cx="8229600" cy="4966103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SY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توجيهُ الأهلِ لمساعدةِ أبنائِهم في تحضيرِ الدَّرسِ و إنجازِ المطلوبِ في ورقةِ العملِ المرفَقَةِ 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Y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توجيهُ التَّلاميذِ لقراءَةِ الدَّرسِ وحلِّ التَّقييمِ ومُشاركتِه 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مع </a:t>
            </a:r>
            <a:r>
              <a:rPr lang="ar-SY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معلَّميهم.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</a:t>
            </a:r>
            <a:r>
              <a:rPr lang="ar-SY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خِتاماً</a:t>
            </a:r>
            <a:r>
              <a:rPr lang="ar-SY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  <a:r>
              <a:rPr lang="ar-SY" b="1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مَا الَّذي تَعلَّمْناهُ مِن درسِ الْيَوم ؟ </a:t>
            </a:r>
          </a:p>
          <a:p>
            <a:pPr marL="0" indent="0" algn="r" rtl="1">
              <a:buNone/>
            </a:pPr>
            <a:r>
              <a:rPr lang="ar-SY" b="1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تعَلَّمْنا أنَّ الْوطنَ أغلَى ما يَمْلِكُه الإنْسانُ </a:t>
            </a:r>
          </a:p>
          <a:p>
            <a:pPr marL="0" indent="0" algn="r" rtl="1">
              <a:buNone/>
            </a:pPr>
            <a:r>
              <a:rPr lang="ar-SY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كَمَا تَعَلَّمْنا أنَّ في الاتِّحادِ قُوَّةٌ ..</a:t>
            </a:r>
            <a:endParaRPr lang="ar-SY" b="1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176</TotalTime>
  <Words>455</Words>
  <Application>Microsoft Office PowerPoint</Application>
  <PresentationFormat>عرض على الشاشة (3:4)‏</PresentationFormat>
  <Paragraphs>54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Arial</vt:lpstr>
      <vt:lpstr>Calibri</vt:lpstr>
      <vt:lpstr>Sakkal Majalla</vt:lpstr>
      <vt:lpstr>Times New Roman</vt:lpstr>
      <vt:lpstr>Wingdings</vt:lpstr>
      <vt:lpstr>school</vt:lpstr>
      <vt:lpstr>الْعُصْفُورُ ورِفَاقُهُ</vt:lpstr>
      <vt:lpstr>   الأَهْدافُ التَّعْليمِيَّةُ : </vt:lpstr>
      <vt:lpstr>           الْعُصْفُورُ ورِفَاقُهُ</vt:lpstr>
      <vt:lpstr>عرض تقديمي في PowerPoint</vt:lpstr>
      <vt:lpstr>عرض تقديمي في PowerPoint</vt:lpstr>
      <vt:lpstr>     معانِي الْكلِمَاتِ :   </vt:lpstr>
      <vt:lpstr>      فِكَرُ الدَّرْس :</vt:lpstr>
      <vt:lpstr>     غَلْقُ الدَّرْس 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hp</cp:lastModifiedBy>
  <cp:revision>28</cp:revision>
  <dcterms:created xsi:type="dcterms:W3CDTF">2020-05-02T02:36:07Z</dcterms:created>
  <dcterms:modified xsi:type="dcterms:W3CDTF">2020-06-13T06:53:59Z</dcterms:modified>
</cp:coreProperties>
</file>