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63" r:id="rId4"/>
    <p:sldId id="259" r:id="rId5"/>
    <p:sldId id="261" r:id="rId6"/>
    <p:sldId id="262"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6" autoAdjust="0"/>
    <p:restoredTop sz="94374" autoAdjust="0"/>
  </p:normalViewPr>
  <p:slideViewPr>
    <p:cSldViewPr snapToGrid="0" snapToObjects="1">
      <p:cViewPr varScale="1">
        <p:scale>
          <a:sx n="70" d="100"/>
          <a:sy n="70" d="100"/>
        </p:scale>
        <p:origin x="13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7/14/2020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dirty="0"/>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normAutofit fontScale="90000"/>
          </a:bodyPr>
          <a:lstStyle/>
          <a:p>
            <a:r>
              <a:rPr lang="ar-SA" dirty="0" smtClean="0">
                <a:solidFill>
                  <a:schemeClr val="tx2"/>
                </a:solidFill>
                <a:latin typeface="Sakkal Majalla" panose="02000000000000000000" pitchFamily="2" charset="-78"/>
                <a:cs typeface="Sakkal Majalla" panose="02000000000000000000" pitchFamily="2" charset="-78"/>
              </a:rPr>
              <a:t>الصف: الثالث</a:t>
            </a:r>
            <a:r>
              <a:rPr lang="ar-SA" dirty="0" smtClean="0">
                <a:latin typeface="Sakkal Majalla" panose="02000000000000000000" pitchFamily="2" charset="-78"/>
                <a:cs typeface="Sakkal Majalla" panose="02000000000000000000" pitchFamily="2" charset="-78"/>
              </a:rPr>
              <a:t/>
            </a:r>
            <a:br>
              <a:rPr lang="ar-SA" dirty="0" smtClean="0">
                <a:latin typeface="Sakkal Majalla" panose="02000000000000000000" pitchFamily="2" charset="-78"/>
                <a:cs typeface="Sakkal Majalla" panose="02000000000000000000" pitchFamily="2" charset="-78"/>
              </a:rPr>
            </a:br>
            <a:r>
              <a:rPr lang="ar-SA" dirty="0" smtClean="0">
                <a:latin typeface="Sakkal Majalla" panose="02000000000000000000" pitchFamily="2" charset="-78"/>
                <a:cs typeface="Sakkal Majalla" panose="02000000000000000000" pitchFamily="2" charset="-78"/>
              </a:rPr>
              <a:t>المادة: لغة عربية </a:t>
            </a:r>
            <a:br>
              <a:rPr lang="ar-SA" dirty="0" smtClean="0">
                <a:latin typeface="Sakkal Majalla" panose="02000000000000000000" pitchFamily="2" charset="-78"/>
                <a:cs typeface="Sakkal Majalla" panose="02000000000000000000" pitchFamily="2" charset="-78"/>
              </a:rPr>
            </a:br>
            <a:r>
              <a:rPr lang="ar-SA" dirty="0" smtClean="0">
                <a:solidFill>
                  <a:srgbClr val="FF0000"/>
                </a:solidFill>
                <a:latin typeface="Sakkal Majalla" panose="02000000000000000000" pitchFamily="2" charset="-78"/>
                <a:cs typeface="Sakkal Majalla" panose="02000000000000000000" pitchFamily="2" charset="-78"/>
              </a:rPr>
              <a:t>مهارات ومعارف</a:t>
            </a:r>
            <a:r>
              <a:rPr lang="ar-SA" dirty="0" smtClean="0">
                <a:latin typeface="Sakkal Majalla" panose="02000000000000000000" pitchFamily="2" charset="-78"/>
                <a:cs typeface="Sakkal Majalla" panose="02000000000000000000" pitchFamily="2" charset="-78"/>
              </a:rPr>
              <a:t/>
            </a:r>
            <a:br>
              <a:rPr lang="ar-SA" dirty="0" smtClean="0">
                <a:latin typeface="Sakkal Majalla" panose="02000000000000000000" pitchFamily="2" charset="-78"/>
                <a:cs typeface="Sakkal Majalla" panose="02000000000000000000" pitchFamily="2" charset="-78"/>
              </a:rPr>
            </a:br>
            <a:r>
              <a:rPr lang="ar-SA" dirty="0" smtClean="0">
                <a:solidFill>
                  <a:srgbClr val="002060"/>
                </a:solidFill>
                <a:latin typeface="Sakkal Majalla" panose="02000000000000000000" pitchFamily="2" charset="-78"/>
                <a:cs typeface="Sakkal Majalla" panose="02000000000000000000" pitchFamily="2" charset="-78"/>
              </a:rPr>
              <a:t>الموضوع: الفائز الأول</a:t>
            </a:r>
            <a:endParaRPr lang="en-US"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1405718" y="674046"/>
            <a:ext cx="6946711" cy="471716"/>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dirty="0"/>
          </a:p>
        </p:txBody>
      </p:sp>
      <p:sp>
        <p:nvSpPr>
          <p:cNvPr id="2" name="Title 1"/>
          <p:cNvSpPr>
            <a:spLocks noGrp="1"/>
          </p:cNvSpPr>
          <p:nvPr>
            <p:ph type="title"/>
          </p:nvPr>
        </p:nvSpPr>
        <p:spPr>
          <a:xfrm>
            <a:off x="928048" y="116114"/>
            <a:ext cx="7758752" cy="1469571"/>
          </a:xfrm>
        </p:spPr>
        <p:txBody>
          <a:bodyPr>
            <a:normAutofit/>
          </a:bodyPr>
          <a:lstStyle/>
          <a:p>
            <a:r>
              <a:rPr lang="ar-SA" sz="3100" dirty="0" smtClean="0">
                <a:latin typeface="Sakkal Majalla" panose="02000000000000000000" pitchFamily="2" charset="-78"/>
                <a:cs typeface="Sakkal Majalla" panose="02000000000000000000" pitchFamily="2" charset="-78"/>
              </a:rPr>
              <a:t>عزيزي التلميذ يتوقع منك في نهاية الدرس أن تكون قادراً على </a:t>
            </a:r>
            <a:r>
              <a:rPr lang="ar-SA" dirty="0" smtClean="0"/>
              <a:t>:</a:t>
            </a:r>
            <a:endParaRPr lang="en-US" dirty="0"/>
          </a:p>
        </p:txBody>
      </p:sp>
      <p:sp>
        <p:nvSpPr>
          <p:cNvPr id="3" name="Content Placeholder 2"/>
          <p:cNvSpPr>
            <a:spLocks noGrp="1"/>
          </p:cNvSpPr>
          <p:nvPr>
            <p:ph idx="1"/>
          </p:nvPr>
        </p:nvSpPr>
        <p:spPr/>
        <p:txBody>
          <a:bodyPr/>
          <a:lstStyle/>
          <a:p>
            <a:pPr marL="0" indent="0" algn="r">
              <a:buNone/>
            </a:pPr>
            <a:r>
              <a:rPr lang="ar-SA" dirty="0" smtClean="0">
                <a:latin typeface="Sakkal Majalla" panose="02000000000000000000" pitchFamily="2" charset="-78"/>
                <a:cs typeface="Sakkal Majalla" panose="02000000000000000000" pitchFamily="2" charset="-78"/>
              </a:rPr>
              <a:t>أن: </a:t>
            </a:r>
          </a:p>
          <a:p>
            <a:pPr marL="0" indent="0" algn="r">
              <a:buNone/>
            </a:pPr>
            <a:r>
              <a:rPr lang="ar-SA" dirty="0" smtClean="0">
                <a:latin typeface="Sakkal Majalla" panose="02000000000000000000" pitchFamily="2" charset="-78"/>
                <a:cs typeface="Sakkal Majalla" panose="02000000000000000000" pitchFamily="2" charset="-78"/>
              </a:rPr>
              <a:t>1. تقرأ </a:t>
            </a:r>
            <a:r>
              <a:rPr lang="ar-SA" dirty="0" smtClean="0">
                <a:latin typeface="Sakkal Majalla" panose="02000000000000000000" pitchFamily="2" charset="-78"/>
                <a:cs typeface="Sakkal Majalla" panose="02000000000000000000" pitchFamily="2" charset="-78"/>
              </a:rPr>
              <a:t>الدرسَ قراءةً جهريةً صحيحةً ومعبرةً.</a:t>
            </a:r>
            <a:endParaRPr lang="ar-SA" dirty="0">
              <a:latin typeface="Sakkal Majalla" panose="02000000000000000000" pitchFamily="2" charset="-78"/>
              <a:cs typeface="Sakkal Majalla" panose="02000000000000000000" pitchFamily="2" charset="-78"/>
            </a:endParaRPr>
          </a:p>
          <a:p>
            <a:pPr marL="0" indent="0" algn="r">
              <a:buNone/>
            </a:pPr>
            <a:r>
              <a:rPr lang="ar-SA" dirty="0" smtClean="0">
                <a:latin typeface="Sakkal Majalla" panose="02000000000000000000" pitchFamily="2" charset="-78"/>
                <a:cs typeface="Sakkal Majalla" panose="02000000000000000000" pitchFamily="2" charset="-78"/>
              </a:rPr>
              <a:t>2. </a:t>
            </a:r>
            <a:r>
              <a:rPr lang="ar-SA" dirty="0" smtClean="0">
                <a:latin typeface="Sakkal Majalla" panose="02000000000000000000" pitchFamily="2" charset="-78"/>
                <a:cs typeface="Sakkal Majalla" panose="02000000000000000000" pitchFamily="2" charset="-78"/>
              </a:rPr>
              <a:t>تحددَ مرادفَ الكلمةِ الملونةِ.</a:t>
            </a:r>
            <a:endParaRPr lang="ar-SA" dirty="0" smtClean="0">
              <a:latin typeface="Sakkal Majalla" panose="02000000000000000000" pitchFamily="2" charset="-78"/>
              <a:cs typeface="Sakkal Majalla" panose="02000000000000000000" pitchFamily="2" charset="-78"/>
            </a:endParaRPr>
          </a:p>
          <a:p>
            <a:pPr marL="0" indent="0" algn="r">
              <a:buNone/>
            </a:pPr>
            <a:r>
              <a:rPr lang="ar-SA" dirty="0" smtClean="0">
                <a:latin typeface="Sakkal Majalla" panose="02000000000000000000" pitchFamily="2" charset="-78"/>
                <a:cs typeface="Sakkal Majalla" panose="02000000000000000000" pitchFamily="2" charset="-78"/>
              </a:rPr>
              <a:t>3.تجيبَ </a:t>
            </a:r>
            <a:r>
              <a:rPr lang="ar-SA" dirty="0" smtClean="0">
                <a:latin typeface="Sakkal Majalla" panose="02000000000000000000" pitchFamily="2" charset="-78"/>
                <a:cs typeface="Sakkal Majalla" panose="02000000000000000000" pitchFamily="2" charset="-78"/>
              </a:rPr>
              <a:t>عن </a:t>
            </a:r>
            <a:r>
              <a:rPr lang="ar-SA" dirty="0" smtClean="0">
                <a:latin typeface="Sakkal Majalla" panose="02000000000000000000" pitchFamily="2" charset="-78"/>
                <a:cs typeface="Sakkal Majalla" panose="02000000000000000000" pitchFamily="2" charset="-78"/>
              </a:rPr>
              <a:t>بعضِ الأسئلةِ المتعلقةِ بموضوعِ الدرسِ.</a:t>
            </a:r>
            <a:endParaRPr lang="ar-SA"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80">
                                          <p:stCondLst>
                                            <p:cond delay="0"/>
                                          </p:stCondLst>
                                        </p:cTn>
                                        <p:tgtEl>
                                          <p:spTgt spid="3">
                                            <p:txEl>
                                              <p:pRg st="2" end="2"/>
                                            </p:txEl>
                                          </p:spTgt>
                                        </p:tgtEl>
                                      </p:cBhvr>
                                    </p:animEffect>
                                    <p:anim calcmode="lin" valueType="num">
                                      <p:cBhvr>
                                        <p:cTn id="3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2" end="2"/>
                                            </p:txEl>
                                          </p:spTgt>
                                        </p:tgtEl>
                                      </p:cBhvr>
                                      <p:to x="100000" y="60000"/>
                                    </p:animScale>
                                    <p:animScale>
                                      <p:cBhvr>
                                        <p:cTn id="42" dur="166" decel="50000">
                                          <p:stCondLst>
                                            <p:cond delay="676"/>
                                          </p:stCondLst>
                                        </p:cTn>
                                        <p:tgtEl>
                                          <p:spTgt spid="3">
                                            <p:txEl>
                                              <p:pRg st="2" end="2"/>
                                            </p:txEl>
                                          </p:spTgt>
                                        </p:tgtEl>
                                      </p:cBhvr>
                                      <p:to x="100000" y="100000"/>
                                    </p:animScale>
                                    <p:animScale>
                                      <p:cBhvr>
                                        <p:cTn id="43" dur="26">
                                          <p:stCondLst>
                                            <p:cond delay="1312"/>
                                          </p:stCondLst>
                                        </p:cTn>
                                        <p:tgtEl>
                                          <p:spTgt spid="3">
                                            <p:txEl>
                                              <p:pRg st="2" end="2"/>
                                            </p:txEl>
                                          </p:spTgt>
                                        </p:tgtEl>
                                      </p:cBhvr>
                                      <p:to x="100000" y="80000"/>
                                    </p:animScale>
                                    <p:animScale>
                                      <p:cBhvr>
                                        <p:cTn id="44" dur="166" decel="50000">
                                          <p:stCondLst>
                                            <p:cond delay="1338"/>
                                          </p:stCondLst>
                                        </p:cTn>
                                        <p:tgtEl>
                                          <p:spTgt spid="3">
                                            <p:txEl>
                                              <p:pRg st="2" end="2"/>
                                            </p:txEl>
                                          </p:spTgt>
                                        </p:tgtEl>
                                      </p:cBhvr>
                                      <p:to x="100000" y="100000"/>
                                    </p:animScale>
                                    <p:animScale>
                                      <p:cBhvr>
                                        <p:cTn id="45" dur="26">
                                          <p:stCondLst>
                                            <p:cond delay="1642"/>
                                          </p:stCondLst>
                                        </p:cTn>
                                        <p:tgtEl>
                                          <p:spTgt spid="3">
                                            <p:txEl>
                                              <p:pRg st="2" end="2"/>
                                            </p:txEl>
                                          </p:spTgt>
                                        </p:tgtEl>
                                      </p:cBhvr>
                                      <p:to x="100000" y="90000"/>
                                    </p:animScale>
                                    <p:animScale>
                                      <p:cBhvr>
                                        <p:cTn id="46" dur="166" decel="50000">
                                          <p:stCondLst>
                                            <p:cond delay="1668"/>
                                          </p:stCondLst>
                                        </p:cTn>
                                        <p:tgtEl>
                                          <p:spTgt spid="3">
                                            <p:txEl>
                                              <p:pRg st="2" end="2"/>
                                            </p:txEl>
                                          </p:spTgt>
                                        </p:tgtEl>
                                      </p:cBhvr>
                                      <p:to x="100000" y="100000"/>
                                    </p:animScale>
                                    <p:animScale>
                                      <p:cBhvr>
                                        <p:cTn id="47" dur="26">
                                          <p:stCondLst>
                                            <p:cond delay="1808"/>
                                          </p:stCondLst>
                                        </p:cTn>
                                        <p:tgtEl>
                                          <p:spTgt spid="3">
                                            <p:txEl>
                                              <p:pRg st="2" end="2"/>
                                            </p:txEl>
                                          </p:spTgt>
                                        </p:tgtEl>
                                      </p:cBhvr>
                                      <p:to x="100000" y="95000"/>
                                    </p:animScale>
                                    <p:animScale>
                                      <p:cBhvr>
                                        <p:cTn id="48" dur="166" decel="50000">
                                          <p:stCondLst>
                                            <p:cond delay="1834"/>
                                          </p:stCondLst>
                                        </p:cTn>
                                        <p:tgtEl>
                                          <p:spTgt spid="3">
                                            <p:txEl>
                                              <p:pRg st="2" end="2"/>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80">
                                          <p:stCondLst>
                                            <p:cond delay="0"/>
                                          </p:stCondLst>
                                        </p:cTn>
                                        <p:tgtEl>
                                          <p:spTgt spid="3">
                                            <p:txEl>
                                              <p:pRg st="3" end="3"/>
                                            </p:txEl>
                                          </p:spTgt>
                                        </p:tgtEl>
                                      </p:cBhvr>
                                    </p:animEffect>
                                    <p:anim calcmode="lin" valueType="num">
                                      <p:cBhvr>
                                        <p:cTn id="5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3" end="3"/>
                                            </p:txEl>
                                          </p:spTgt>
                                        </p:tgtEl>
                                      </p:cBhvr>
                                      <p:to x="100000" y="60000"/>
                                    </p:animScale>
                                    <p:animScale>
                                      <p:cBhvr>
                                        <p:cTn id="60" dur="166" decel="50000">
                                          <p:stCondLst>
                                            <p:cond delay="676"/>
                                          </p:stCondLst>
                                        </p:cTn>
                                        <p:tgtEl>
                                          <p:spTgt spid="3">
                                            <p:txEl>
                                              <p:pRg st="3" end="3"/>
                                            </p:txEl>
                                          </p:spTgt>
                                        </p:tgtEl>
                                      </p:cBhvr>
                                      <p:to x="100000" y="100000"/>
                                    </p:animScale>
                                    <p:animScale>
                                      <p:cBhvr>
                                        <p:cTn id="61" dur="26">
                                          <p:stCondLst>
                                            <p:cond delay="1312"/>
                                          </p:stCondLst>
                                        </p:cTn>
                                        <p:tgtEl>
                                          <p:spTgt spid="3">
                                            <p:txEl>
                                              <p:pRg st="3" end="3"/>
                                            </p:txEl>
                                          </p:spTgt>
                                        </p:tgtEl>
                                      </p:cBhvr>
                                      <p:to x="100000" y="80000"/>
                                    </p:animScale>
                                    <p:animScale>
                                      <p:cBhvr>
                                        <p:cTn id="62" dur="166" decel="50000">
                                          <p:stCondLst>
                                            <p:cond delay="1338"/>
                                          </p:stCondLst>
                                        </p:cTn>
                                        <p:tgtEl>
                                          <p:spTgt spid="3">
                                            <p:txEl>
                                              <p:pRg st="3" end="3"/>
                                            </p:txEl>
                                          </p:spTgt>
                                        </p:tgtEl>
                                      </p:cBhvr>
                                      <p:to x="100000" y="100000"/>
                                    </p:animScale>
                                    <p:animScale>
                                      <p:cBhvr>
                                        <p:cTn id="63" dur="26">
                                          <p:stCondLst>
                                            <p:cond delay="1642"/>
                                          </p:stCondLst>
                                        </p:cTn>
                                        <p:tgtEl>
                                          <p:spTgt spid="3">
                                            <p:txEl>
                                              <p:pRg st="3" end="3"/>
                                            </p:txEl>
                                          </p:spTgt>
                                        </p:tgtEl>
                                      </p:cBhvr>
                                      <p:to x="100000" y="90000"/>
                                    </p:animScale>
                                    <p:animScale>
                                      <p:cBhvr>
                                        <p:cTn id="64" dur="166" decel="50000">
                                          <p:stCondLst>
                                            <p:cond delay="1668"/>
                                          </p:stCondLst>
                                        </p:cTn>
                                        <p:tgtEl>
                                          <p:spTgt spid="3">
                                            <p:txEl>
                                              <p:pRg st="3" end="3"/>
                                            </p:txEl>
                                          </p:spTgt>
                                        </p:tgtEl>
                                      </p:cBhvr>
                                      <p:to x="100000" y="100000"/>
                                    </p:animScale>
                                    <p:animScale>
                                      <p:cBhvr>
                                        <p:cTn id="65" dur="26">
                                          <p:stCondLst>
                                            <p:cond delay="1808"/>
                                          </p:stCondLst>
                                        </p:cTn>
                                        <p:tgtEl>
                                          <p:spTgt spid="3">
                                            <p:txEl>
                                              <p:pRg st="3" end="3"/>
                                            </p:txEl>
                                          </p:spTgt>
                                        </p:tgtEl>
                                      </p:cBhvr>
                                      <p:to x="100000" y="95000"/>
                                    </p:animScale>
                                    <p:animScale>
                                      <p:cBhvr>
                                        <p:cTn id="6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half" idx="4294967295"/>
          </p:nvPr>
        </p:nvPicPr>
        <p:blipFill>
          <a:blip r:embed="rId2"/>
          <a:stretch>
            <a:fillRect/>
          </a:stretch>
        </p:blipFill>
        <p:spPr>
          <a:xfrm>
            <a:off x="0" y="0"/>
            <a:ext cx="9144000" cy="7184571"/>
          </a:xfrm>
          <a:prstGeom prst="rect">
            <a:avLst/>
          </a:prstGeom>
        </p:spPr>
      </p:pic>
      <p:sp>
        <p:nvSpPr>
          <p:cNvPr id="8" name="عنوان 7"/>
          <p:cNvSpPr>
            <a:spLocks noGrp="1"/>
          </p:cNvSpPr>
          <p:nvPr>
            <p:ph type="ctrTitle"/>
          </p:nvPr>
        </p:nvSpPr>
        <p:spPr>
          <a:xfrm>
            <a:off x="685800" y="2101397"/>
            <a:ext cx="7772400" cy="1470025"/>
          </a:xfrm>
        </p:spPr>
        <p:txBody>
          <a:bodyPr/>
          <a:lstStyle/>
          <a:p>
            <a:endParaRPr lang="ar-SA" dirty="0"/>
          </a:p>
        </p:txBody>
      </p:sp>
      <p:sp>
        <p:nvSpPr>
          <p:cNvPr id="9" name="عنوان فرعي 8"/>
          <p:cNvSpPr>
            <a:spLocks noGrp="1"/>
          </p:cNvSpPr>
          <p:nvPr>
            <p:ph type="subTitle" idx="1"/>
          </p:nvPr>
        </p:nvSpPr>
        <p:spPr/>
        <p:txBody>
          <a:bodyPr/>
          <a:lstStyle/>
          <a:p>
            <a:endParaRPr lang="ar-SA"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24" y="450377"/>
            <a:ext cx="3657601" cy="4299044"/>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625" y="465814"/>
            <a:ext cx="3466530" cy="4283607"/>
          </a:xfrm>
          <a:prstGeom prst="rect">
            <a:avLst/>
          </a:prstGeom>
        </p:spPr>
      </p:pic>
    </p:spTree>
    <p:extLst>
      <p:ext uri="{BB962C8B-B14F-4D97-AF65-F5344CB8AC3E}">
        <p14:creationId xmlns:p14="http://schemas.microsoft.com/office/powerpoint/2010/main" val="2207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شكل بيضاوي 3"/>
          <p:cNvSpPr/>
          <p:nvPr/>
        </p:nvSpPr>
        <p:spPr>
          <a:xfrm flipH="1">
            <a:off x="5117907" y="413964"/>
            <a:ext cx="2893328" cy="801904"/>
          </a:xfrm>
          <a:prstGeom prst="ellipse">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dirty="0">
              <a:latin typeface="Sakkal Majalla" panose="02000000000000000000" pitchFamily="2" charset="-78"/>
              <a:cs typeface="Sakkal Majalla" panose="02000000000000000000" pitchFamily="2" charset="-78"/>
            </a:endParaRPr>
          </a:p>
        </p:txBody>
      </p:sp>
      <p:sp>
        <p:nvSpPr>
          <p:cNvPr id="2" name="Title 1"/>
          <p:cNvSpPr>
            <a:spLocks noGrp="1"/>
          </p:cNvSpPr>
          <p:nvPr>
            <p:ph type="title"/>
          </p:nvPr>
        </p:nvSpPr>
        <p:spPr>
          <a:xfrm>
            <a:off x="4367285" y="275615"/>
            <a:ext cx="4446368" cy="1019349"/>
          </a:xfrm>
        </p:spPr>
        <p:txBody>
          <a:bodyPr>
            <a:normAutofit/>
          </a:bodyPr>
          <a:lstStyle/>
          <a:p>
            <a:r>
              <a:rPr lang="ar-SA" dirty="0" smtClean="0"/>
              <a:t>و</a:t>
            </a:r>
            <a:r>
              <a:rPr lang="ar-SA" dirty="0" smtClean="0">
                <a:latin typeface="Sakkal Majalla" panose="02000000000000000000" pitchFamily="2" charset="-78"/>
                <a:cs typeface="Sakkal Majalla" panose="02000000000000000000" pitchFamily="2" charset="-78"/>
              </a:rPr>
              <a:t>الأن </a:t>
            </a:r>
            <a:r>
              <a:rPr lang="ar-SA" dirty="0">
                <a:latin typeface="Sakkal Majalla" panose="02000000000000000000" pitchFamily="2" charset="-78"/>
                <a:cs typeface="Sakkal Majalla" panose="02000000000000000000" pitchFamily="2" charset="-78"/>
              </a:rPr>
              <a:t>هيا بنا لنقرأ</a:t>
            </a:r>
            <a:endParaRPr lang="en-US"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377370" y="1417637"/>
            <a:ext cx="8262537" cy="3401107"/>
          </a:xfrm>
        </p:spPr>
        <p:txBody>
          <a:bodyPr/>
          <a:lstStyle/>
          <a:p>
            <a:pPr marL="0" indent="0" algn="r">
              <a:buNone/>
            </a:pPr>
            <a:r>
              <a:rPr lang="ar-SA" sz="2800" dirty="0" smtClean="0">
                <a:latin typeface="Sakkal Majalla" panose="02000000000000000000" pitchFamily="2" charset="-78"/>
                <a:cs typeface="Sakkal Majalla" panose="02000000000000000000" pitchFamily="2" charset="-78"/>
              </a:rPr>
              <a:t>أُقيمَ</a:t>
            </a:r>
            <a:r>
              <a:rPr lang="ar-SA" dirty="0" smtClean="0">
                <a:latin typeface="Sakkal Majalla" panose="02000000000000000000" pitchFamily="2" charset="-78"/>
                <a:cs typeface="Sakkal Majalla" panose="02000000000000000000" pitchFamily="2" charset="-78"/>
              </a:rPr>
              <a:t> حفلٌ لتكريمِ الأطفالِ الفائزينَ في مسابقةِ </a:t>
            </a:r>
            <a:r>
              <a:rPr lang="ar-SA" dirty="0" smtClean="0">
                <a:solidFill>
                  <a:srgbClr val="FF0000"/>
                </a:solidFill>
                <a:latin typeface="Sakkal Majalla" panose="02000000000000000000" pitchFamily="2" charset="-78"/>
                <a:cs typeface="Sakkal Majalla" panose="02000000000000000000" pitchFamily="2" charset="-78"/>
              </a:rPr>
              <a:t>الفصاحةِ</a:t>
            </a:r>
            <a:r>
              <a:rPr lang="ar-SA" dirty="0" smtClean="0">
                <a:latin typeface="Sakkal Majalla" panose="02000000000000000000" pitchFamily="2" charset="-78"/>
                <a:cs typeface="Sakkal Majalla" panose="02000000000000000000" pitchFamily="2" charset="-78"/>
              </a:rPr>
              <a:t> و الخطابةِ وعلى المسرح المدرسي بالمدينة, وقف عريفُ الحفلِ, وأَعلنَ اسمَ الفائزِ الثالثِ, فألقى قصيدةً عنِ الأُمِ وَقدْ تميَّزَ بصوتهِ الواضحِ ونطقهِ السليمِ. بعدَ ذلكَ أعلنَ عريفُ الحفلِ عنِ الفائزةِ الثانيةِ التي ألقتْ قصيدةً عن المعلم عَبرت فيها عن معاني الكلماتِ بحركاتِ اليدينِ فصفَّقَ لها الحاضرونَ بحرارةٍ.</a:t>
            </a:r>
          </a:p>
        </p:txBody>
      </p:sp>
      <p:sp>
        <p:nvSpPr>
          <p:cNvPr id="5" name="شكل بيضاوي 4"/>
          <p:cNvSpPr/>
          <p:nvPr/>
        </p:nvSpPr>
        <p:spPr>
          <a:xfrm>
            <a:off x="4367284" y="853011"/>
            <a:ext cx="477671" cy="362857"/>
          </a:xfrm>
          <a:prstGeom prst="ellipse">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dirty="0">
                <a:solidFill>
                  <a:schemeClr val="tx1"/>
                </a:solidFill>
              </a:rPr>
              <a:t>1</a:t>
            </a:r>
          </a:p>
        </p:txBody>
      </p:sp>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1)">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0" y="206399"/>
            <a:ext cx="9144000" cy="7364634"/>
          </a:xfrm>
          <a:prstGeom prst="rect">
            <a:avLst/>
          </a:prstGeom>
        </p:spPr>
      </p:pic>
      <p:sp>
        <p:nvSpPr>
          <p:cNvPr id="6" name="شكل بيضاوي 5"/>
          <p:cNvSpPr/>
          <p:nvPr/>
        </p:nvSpPr>
        <p:spPr>
          <a:xfrm>
            <a:off x="4296227" y="572747"/>
            <a:ext cx="551543" cy="522514"/>
          </a:xfrm>
          <a:prstGeom prst="ellipse">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dirty="0"/>
          </a:p>
        </p:txBody>
      </p:sp>
      <p:sp>
        <p:nvSpPr>
          <p:cNvPr id="2" name="عنوان 1"/>
          <p:cNvSpPr>
            <a:spLocks noGrp="1"/>
          </p:cNvSpPr>
          <p:nvPr>
            <p:ph type="title"/>
          </p:nvPr>
        </p:nvSpPr>
        <p:spPr>
          <a:xfrm>
            <a:off x="457199" y="274638"/>
            <a:ext cx="8251371" cy="820623"/>
          </a:xfrm>
        </p:spPr>
        <p:txBody>
          <a:bodyPr>
            <a:normAutofit fontScale="90000"/>
          </a:bodyPr>
          <a:lstStyle/>
          <a:p>
            <a:r>
              <a:rPr lang="ar-SA" dirty="0" smtClean="0"/>
              <a:t/>
            </a:r>
            <a:br>
              <a:rPr lang="ar-SA" dirty="0" smtClean="0"/>
            </a:br>
            <a:r>
              <a:rPr lang="ar-SA" dirty="0" smtClean="0"/>
              <a:t/>
            </a:r>
            <a:br>
              <a:rPr lang="ar-SA" dirty="0" smtClean="0"/>
            </a:br>
            <a:r>
              <a:rPr lang="en-US" dirty="0" smtClean="0">
                <a:latin typeface="Sakkal Majalla" panose="02000000000000000000" pitchFamily="2" charset="-78"/>
                <a:cs typeface="Sakkal Majalla" panose="02000000000000000000" pitchFamily="2" charset="-78"/>
              </a:rPr>
              <a:t/>
            </a:r>
            <a:br>
              <a:rPr lang="en-US" dirty="0" smtClean="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
            </a:r>
            <a:br>
              <a:rPr lang="en-US" dirty="0">
                <a:latin typeface="Sakkal Majalla" panose="02000000000000000000" pitchFamily="2" charset="-78"/>
                <a:cs typeface="Sakkal Majalla" panose="02000000000000000000" pitchFamily="2" charset="-78"/>
              </a:rPr>
            </a:br>
            <a:r>
              <a:rPr lang="ar-SA" sz="2800" dirty="0" smtClean="0">
                <a:latin typeface="Sakkal Majalla" panose="02000000000000000000" pitchFamily="2" charset="-78"/>
                <a:cs typeface="Sakkal Majalla" panose="02000000000000000000" pitchFamily="2" charset="-78"/>
              </a:rPr>
              <a:t>. </a:t>
            </a:r>
            <a:br>
              <a:rPr lang="ar-SA" sz="2800" dirty="0" smtClean="0">
                <a:latin typeface="Sakkal Majalla" panose="02000000000000000000" pitchFamily="2" charset="-78"/>
                <a:cs typeface="Sakkal Majalla" panose="02000000000000000000" pitchFamily="2" charset="-78"/>
              </a:rPr>
            </a:br>
            <a:r>
              <a:rPr lang="ar-SA" dirty="0"/>
              <a:t/>
            </a:r>
            <a:br>
              <a:rPr lang="ar-SA" dirty="0"/>
            </a:br>
            <a:r>
              <a:rPr lang="ar-SA" dirty="0" smtClean="0"/>
              <a:t/>
            </a:r>
            <a:br>
              <a:rPr lang="ar-SA" dirty="0" smtClean="0"/>
            </a:br>
            <a:r>
              <a:rPr lang="ar-SA" dirty="0" smtClean="0"/>
              <a:t/>
            </a:r>
            <a:br>
              <a:rPr lang="ar-SA" dirty="0" smtClean="0"/>
            </a:br>
            <a:r>
              <a:rPr lang="ar-SA" dirty="0"/>
              <a:t>2</a:t>
            </a:r>
            <a:r>
              <a:rPr lang="ar-SA" dirty="0" smtClean="0"/>
              <a:t/>
            </a:r>
            <a:br>
              <a:rPr lang="ar-SA" dirty="0" smtClean="0"/>
            </a:br>
            <a:r>
              <a:rPr lang="ar-SA" dirty="0"/>
              <a:t/>
            </a:r>
            <a:br>
              <a:rPr lang="ar-SA" dirty="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endParaRPr lang="ar-SA" dirty="0"/>
          </a:p>
        </p:txBody>
      </p:sp>
      <p:sp>
        <p:nvSpPr>
          <p:cNvPr id="3" name="مستطيل 2"/>
          <p:cNvSpPr/>
          <p:nvPr/>
        </p:nvSpPr>
        <p:spPr>
          <a:xfrm>
            <a:off x="457200" y="1219197"/>
            <a:ext cx="7526216" cy="4031873"/>
          </a:xfrm>
          <a:prstGeom prst="rect">
            <a:avLst/>
          </a:prstGeom>
        </p:spPr>
        <p:txBody>
          <a:bodyPr wrap="square">
            <a:spAutoFit/>
          </a:bodyPr>
          <a:lstStyle/>
          <a:p>
            <a:pPr algn="r"/>
            <a:r>
              <a:rPr lang="ar-SA" sz="3200" dirty="0">
                <a:latin typeface="Sakkal Majalla" panose="02000000000000000000" pitchFamily="2" charset="-78"/>
                <a:cs typeface="Sakkal Majalla" panose="02000000000000000000" pitchFamily="2" charset="-78"/>
              </a:rPr>
              <a:t>عادَ عريفُ الحفلِ مرةً ثالثةً الى المسرحِ, وقالَ:  القويُ من يتغلبُ على الصعوباتِ , انه الفائزُ </a:t>
            </a:r>
            <a:r>
              <a:rPr lang="ar-SA" sz="3200" dirty="0" smtClean="0">
                <a:latin typeface="Sakkal Majalla" panose="02000000000000000000" pitchFamily="2" charset="-78"/>
                <a:cs typeface="Sakkal Majalla" panose="02000000000000000000" pitchFamily="2" charset="-78"/>
              </a:rPr>
              <a:t>الأول(سامي),</a:t>
            </a:r>
            <a:r>
              <a:rPr lang="ar-SA" sz="3200" dirty="0">
                <a:latin typeface="Sakkal Majalla" panose="02000000000000000000" pitchFamily="2" charset="-78"/>
                <a:cs typeface="Sakkal Majalla" panose="02000000000000000000" pitchFamily="2" charset="-78"/>
              </a:rPr>
              <a:t>فصفقَ الجميعُ, و صعدَ سامي الى المسرحِ مُبتسماً, حيا الحاضرينَ بانحناءةٍ بسيطةٍ وقال: مساءُ الخيرِ. كانتِ الدهشةُ كبيرةً عندما ظهرَ بلا يدينِ ووقفَ خلفَ مُكَبِرِ الصوتِ و أخذَ يلقي قصيدةً بدأها بالبيتِ </a:t>
            </a:r>
            <a:r>
              <a:rPr lang="ar-SA" sz="3200" dirty="0" smtClean="0">
                <a:latin typeface="Sakkal Majalla" panose="02000000000000000000" pitchFamily="2" charset="-78"/>
                <a:cs typeface="Sakkal Majalla" panose="02000000000000000000" pitchFamily="2" charset="-78"/>
              </a:rPr>
              <a:t>الآتي:</a:t>
            </a:r>
          </a:p>
          <a:p>
            <a:pPr algn="r"/>
            <a:r>
              <a:rPr lang="ar-SA" sz="3200" dirty="0" smtClean="0">
                <a:latin typeface="Sakkal Majalla" panose="02000000000000000000" pitchFamily="2" charset="-78"/>
                <a:cs typeface="Sakkal Majalla" panose="02000000000000000000" pitchFamily="2" charset="-78"/>
              </a:rPr>
              <a:t>نحنُ </a:t>
            </a:r>
            <a:r>
              <a:rPr lang="ar-SA" sz="3200" dirty="0">
                <a:latin typeface="Sakkal Majalla" panose="02000000000000000000" pitchFamily="2" charset="-78"/>
                <a:cs typeface="Sakkal Majalla" panose="02000000000000000000" pitchFamily="2" charset="-78"/>
              </a:rPr>
              <a:t>صغارُ </a:t>
            </a:r>
            <a:r>
              <a:rPr lang="ar-SA" sz="3200" dirty="0" smtClean="0">
                <a:latin typeface="Sakkal Majalla" panose="02000000000000000000" pitchFamily="2" charset="-78"/>
                <a:cs typeface="Sakkal Majalla" panose="02000000000000000000" pitchFamily="2" charset="-78"/>
              </a:rPr>
              <a:t>  الوطنِ </a:t>
            </a:r>
            <a:r>
              <a:rPr lang="ar-SA" sz="3200" dirty="0">
                <a:latin typeface="Sakkal Majalla" panose="02000000000000000000" pitchFamily="2" charset="-78"/>
                <a:cs typeface="Sakkal Majalla" panose="02000000000000000000" pitchFamily="2" charset="-78"/>
              </a:rPr>
              <a:t>الغالي    </a:t>
            </a:r>
            <a:r>
              <a:rPr lang="ar-SA" sz="3200" dirty="0" smtClean="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أملٌ يكبرُ .... رجعُ </a:t>
            </a:r>
            <a:r>
              <a:rPr lang="ar-SA" sz="3200" dirty="0" smtClean="0">
                <a:latin typeface="Sakkal Majalla" panose="02000000000000000000" pitchFamily="2" charset="-78"/>
                <a:cs typeface="Sakkal Majalla" panose="02000000000000000000" pitchFamily="2" charset="-78"/>
              </a:rPr>
              <a:t>أغا</a:t>
            </a:r>
            <a:r>
              <a:rPr lang="ar-SA" sz="3200" dirty="0">
                <a:latin typeface="Sakkal Majalla" panose="02000000000000000000" pitchFamily="2" charset="-78"/>
                <a:cs typeface="Sakkal Majalla" panose="02000000000000000000" pitchFamily="2" charset="-78"/>
              </a:rPr>
              <a:t>ني</a:t>
            </a:r>
            <a:br>
              <a:rPr lang="ar-SA" sz="3200" dirty="0">
                <a:latin typeface="Sakkal Majalla" panose="02000000000000000000" pitchFamily="2" charset="-78"/>
                <a:cs typeface="Sakkal Majalla" panose="02000000000000000000" pitchFamily="2" charset="-78"/>
              </a:rPr>
            </a:br>
            <a:r>
              <a:rPr lang="ar-SA" sz="3200" dirty="0" smtClean="0">
                <a:latin typeface="Sakkal Majalla" panose="02000000000000000000" pitchFamily="2" charset="-78"/>
                <a:cs typeface="Sakkal Majalla" panose="02000000000000000000" pitchFamily="2" charset="-78"/>
              </a:rPr>
              <a:t>ولما </a:t>
            </a:r>
            <a:r>
              <a:rPr lang="ar-SA" sz="3200" dirty="0">
                <a:latin typeface="Sakkal Majalla" panose="02000000000000000000" pitchFamily="2" charset="-78"/>
                <a:cs typeface="Sakkal Majalla" panose="02000000000000000000" pitchFamily="2" charset="-78"/>
              </a:rPr>
              <a:t>انتهى صفقَ الحضورُ طويلاً </a:t>
            </a:r>
            <a:r>
              <a:rPr lang="ar-SA" sz="3200" dirty="0" smtClean="0">
                <a:latin typeface="Sakkal Majalla" panose="02000000000000000000" pitchFamily="2" charset="-78"/>
                <a:cs typeface="Sakkal Majalla" panose="02000000000000000000" pitchFamily="2" charset="-78"/>
              </a:rPr>
              <a:t>لإعجابهم بفصاحتهِ, وتلوين </a:t>
            </a:r>
            <a:r>
              <a:rPr lang="ar-SA" sz="3200" dirty="0">
                <a:latin typeface="Sakkal Majalla" panose="02000000000000000000" pitchFamily="2" charset="-78"/>
                <a:cs typeface="Sakkal Majalla" panose="02000000000000000000" pitchFamily="2" charset="-78"/>
              </a:rPr>
              <a:t>صوتهِ بين الرّقةِ و</a:t>
            </a:r>
            <a:r>
              <a:rPr lang="ar-SA" sz="3200" dirty="0">
                <a:solidFill>
                  <a:srgbClr val="FF0000"/>
                </a:solidFill>
                <a:latin typeface="Sakkal Majalla" panose="02000000000000000000" pitchFamily="2" charset="-78"/>
                <a:cs typeface="Sakkal Majalla" panose="02000000000000000000" pitchFamily="2" charset="-78"/>
              </a:rPr>
              <a:t>اللين</a:t>
            </a:r>
            <a:r>
              <a:rPr lang="ar-SA" sz="3200" dirty="0">
                <a:latin typeface="Sakkal Majalla" panose="02000000000000000000" pitchFamily="2" charset="-78"/>
                <a:cs typeface="Sakkal Majalla" panose="02000000000000000000" pitchFamily="2" charset="-78"/>
              </a:rPr>
              <a:t>ِ والقوةِ </a:t>
            </a:r>
            <a:r>
              <a:rPr lang="ar-SA" sz="3200" dirty="0" smtClean="0">
                <a:latin typeface="Sakkal Majalla" panose="02000000000000000000" pitchFamily="2" charset="-78"/>
                <a:cs typeface="Sakkal Majalla" panose="02000000000000000000" pitchFamily="2" charset="-78"/>
              </a:rPr>
              <a:t>والصلابةِ.</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17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4981432" y="3886200"/>
            <a:ext cx="1146413" cy="510373"/>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pic>
        <p:nvPicPr>
          <p:cNvPr id="4" name="عنصر نائب للمحتوى 3"/>
          <p:cNvPicPr>
            <a:picLocks noGrp="1" noChangeAspect="1"/>
          </p:cNvPicPr>
          <p:nvPr>
            <p:ph idx="4294967295"/>
          </p:nvPr>
        </p:nvPicPr>
        <p:blipFill>
          <a:blip r:embed="rId2"/>
          <a:stretch>
            <a:fillRect/>
          </a:stretch>
        </p:blipFill>
        <p:spPr>
          <a:xfrm>
            <a:off x="0" y="-275441"/>
            <a:ext cx="9260114" cy="7751782"/>
          </a:xfrm>
          <a:prstGeom prst="rect">
            <a:avLst/>
          </a:prstGeom>
        </p:spPr>
      </p:pic>
      <p:sp>
        <p:nvSpPr>
          <p:cNvPr id="5" name="عنوان 4"/>
          <p:cNvSpPr>
            <a:spLocks noGrp="1"/>
          </p:cNvSpPr>
          <p:nvPr>
            <p:ph type="ctrTitle"/>
          </p:nvPr>
        </p:nvSpPr>
        <p:spPr>
          <a:xfrm>
            <a:off x="1514901" y="2064623"/>
            <a:ext cx="6943299" cy="1470025"/>
          </a:xfrm>
        </p:spPr>
        <p:style>
          <a:lnRef idx="1">
            <a:schemeClr val="accent2"/>
          </a:lnRef>
          <a:fillRef idx="2">
            <a:schemeClr val="accent2"/>
          </a:fillRef>
          <a:effectRef idx="1">
            <a:schemeClr val="accent2"/>
          </a:effectRef>
          <a:fontRef idx="minor">
            <a:schemeClr val="dk1"/>
          </a:fontRef>
        </p:style>
        <p:txBody>
          <a:bodyPr>
            <a:normAutofit/>
          </a:bodyPr>
          <a:lstStyle/>
          <a:p>
            <a:r>
              <a:rPr lang="ar-SA" dirty="0" smtClean="0"/>
              <a:t>حددْ مرادفَ الكلماتِ </a:t>
            </a:r>
            <a:r>
              <a:rPr lang="ar-SA" dirty="0" smtClean="0"/>
              <a:t>الآتية:</a:t>
            </a:r>
            <a:endParaRPr lang="ar-SA" dirty="0"/>
          </a:p>
        </p:txBody>
      </p:sp>
      <p:sp>
        <p:nvSpPr>
          <p:cNvPr id="8" name="مستطيل مستدير الزوايا 7"/>
          <p:cNvSpPr/>
          <p:nvPr/>
        </p:nvSpPr>
        <p:spPr>
          <a:xfrm>
            <a:off x="5315802" y="3772140"/>
            <a:ext cx="1624085" cy="568325"/>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3200" dirty="0" smtClean="0">
                <a:solidFill>
                  <a:schemeClr val="tx1"/>
                </a:solidFill>
              </a:rPr>
              <a:t>الفصَاحَةُ</a:t>
            </a:r>
            <a:endParaRPr lang="ar-SA" sz="3200" dirty="0">
              <a:solidFill>
                <a:schemeClr val="tx1"/>
              </a:solidFill>
            </a:endParaRPr>
          </a:p>
        </p:txBody>
      </p:sp>
      <p:sp>
        <p:nvSpPr>
          <p:cNvPr id="9" name="مستطيل مستدير الزوايا 8"/>
          <p:cNvSpPr/>
          <p:nvPr/>
        </p:nvSpPr>
        <p:spPr>
          <a:xfrm>
            <a:off x="2053987" y="3822298"/>
            <a:ext cx="2115403" cy="510373"/>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3200" dirty="0" smtClean="0">
                <a:solidFill>
                  <a:schemeClr val="tx1"/>
                </a:solidFill>
              </a:rPr>
              <a:t>سلامَةُ الألفاظ</a:t>
            </a:r>
            <a:r>
              <a:rPr lang="ar-SA" sz="3200" dirty="0">
                <a:solidFill>
                  <a:schemeClr val="tx1"/>
                </a:solidFill>
              </a:rPr>
              <a:t>ِ</a:t>
            </a:r>
            <a:endParaRPr lang="ar-SA" sz="3200" dirty="0">
              <a:solidFill>
                <a:schemeClr val="tx1"/>
              </a:solidFill>
            </a:endParaRPr>
          </a:p>
        </p:txBody>
      </p:sp>
      <p:sp>
        <p:nvSpPr>
          <p:cNvPr id="10" name="شكل بيضاوي 9"/>
          <p:cNvSpPr/>
          <p:nvPr/>
        </p:nvSpPr>
        <p:spPr>
          <a:xfrm>
            <a:off x="5445456" y="4615239"/>
            <a:ext cx="1323833" cy="605631"/>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3200" dirty="0" smtClean="0">
                <a:solidFill>
                  <a:schemeClr val="tx1"/>
                </a:solidFill>
              </a:rPr>
              <a:t>اللين </a:t>
            </a:r>
            <a:endParaRPr lang="ar-SA" sz="3200" dirty="0">
              <a:solidFill>
                <a:schemeClr val="tx1"/>
              </a:solidFill>
            </a:endParaRPr>
          </a:p>
        </p:txBody>
      </p:sp>
      <p:sp>
        <p:nvSpPr>
          <p:cNvPr id="11" name="شكل بيضاوي 10"/>
          <p:cNvSpPr/>
          <p:nvPr/>
        </p:nvSpPr>
        <p:spPr>
          <a:xfrm>
            <a:off x="2347415" y="4554520"/>
            <a:ext cx="1692213" cy="666352"/>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3200" dirty="0" smtClean="0">
                <a:solidFill>
                  <a:schemeClr val="tx1"/>
                </a:solidFill>
              </a:rPr>
              <a:t>السّهولَة</a:t>
            </a:r>
            <a:endParaRPr lang="ar-SA" sz="3200" dirty="0">
              <a:solidFill>
                <a:schemeClr val="tx1"/>
              </a:solidFill>
            </a:endParaRPr>
          </a:p>
        </p:txBody>
      </p:sp>
      <p:sp>
        <p:nvSpPr>
          <p:cNvPr id="6" name="عنوان فرعي 5"/>
          <p:cNvSpPr>
            <a:spLocks noGrp="1"/>
          </p:cNvSpPr>
          <p:nvPr>
            <p:ph type="subTitle" idx="1"/>
          </p:nvPr>
        </p:nvSpPr>
        <p:spPr>
          <a:xfrm flipH="1">
            <a:off x="709682" y="3534649"/>
            <a:ext cx="7748515" cy="2104152"/>
          </a:xfrm>
        </p:spPr>
        <p:txBody>
          <a:bodyPr>
            <a:normAutofit/>
          </a:bodyPr>
          <a:lstStyle/>
          <a:p>
            <a:endParaRPr lang="ar-SA" dirty="0">
              <a:solidFill>
                <a:srgbClr val="FF0000"/>
              </a:solidFill>
            </a:endParaRPr>
          </a:p>
        </p:txBody>
      </p:sp>
      <p:sp>
        <p:nvSpPr>
          <p:cNvPr id="3" name="وسيلة شرح بيضاوية 2"/>
          <p:cNvSpPr/>
          <p:nvPr/>
        </p:nvSpPr>
        <p:spPr>
          <a:xfrm>
            <a:off x="4981432" y="136478"/>
            <a:ext cx="2982037" cy="1653371"/>
          </a:xfrm>
          <a:prstGeom prst="wedgeEllipseCallout">
            <a:avLst>
              <a:gd name="adj1" fmla="val -44761"/>
              <a:gd name="adj2" fmla="val 58438"/>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600" dirty="0" smtClean="0"/>
              <a:t>هيا بنا نفكر</a:t>
            </a:r>
            <a:endParaRPr lang="ar-SA" sz="3600" dirty="0"/>
          </a:p>
        </p:txBody>
      </p:sp>
    </p:spTree>
    <p:extLst>
      <p:ext uri="{BB962C8B-B14F-4D97-AF65-F5344CB8AC3E}">
        <p14:creationId xmlns:p14="http://schemas.microsoft.com/office/powerpoint/2010/main" val="20470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1514901" y="464025"/>
            <a:ext cx="6141493" cy="709682"/>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Title 1"/>
          <p:cNvSpPr>
            <a:spLocks noGrp="1"/>
          </p:cNvSpPr>
          <p:nvPr>
            <p:ph type="title"/>
          </p:nvPr>
        </p:nvSpPr>
        <p:spPr/>
        <p:txBody>
          <a:bodyPr/>
          <a:lstStyle/>
          <a:p>
            <a:r>
              <a:rPr lang="ar-SA" dirty="0" smtClean="0">
                <a:latin typeface="Sakkal Majalla" panose="02000000000000000000" pitchFamily="2" charset="-78"/>
                <a:cs typeface="Sakkal Majalla" panose="02000000000000000000" pitchFamily="2" charset="-78"/>
              </a:rPr>
              <a:t>والأن </a:t>
            </a:r>
            <a:r>
              <a:rPr lang="ar-SA" dirty="0" smtClean="0">
                <a:latin typeface="Sakkal Majalla" panose="02000000000000000000" pitchFamily="2" charset="-78"/>
                <a:cs typeface="Sakkal Majalla" panose="02000000000000000000" pitchFamily="2" charset="-78"/>
              </a:rPr>
              <a:t>سنجيبُ </a:t>
            </a:r>
            <a:r>
              <a:rPr lang="ar-SA" dirty="0" smtClean="0">
                <a:latin typeface="Sakkal Majalla" panose="02000000000000000000" pitchFamily="2" charset="-78"/>
                <a:cs typeface="Sakkal Majalla" panose="02000000000000000000" pitchFamily="2" charset="-78"/>
              </a:rPr>
              <a:t>عن </a:t>
            </a:r>
            <a:r>
              <a:rPr lang="ar-SA" dirty="0" smtClean="0">
                <a:latin typeface="Sakkal Majalla" panose="02000000000000000000" pitchFamily="2" charset="-78"/>
                <a:cs typeface="Sakkal Majalla" panose="02000000000000000000" pitchFamily="2" charset="-78"/>
              </a:rPr>
              <a:t>الأسئلةِ </a:t>
            </a:r>
            <a:r>
              <a:rPr lang="ar-SA" dirty="0" smtClean="0">
                <a:latin typeface="Sakkal Majalla" panose="02000000000000000000" pitchFamily="2" charset="-78"/>
                <a:cs typeface="Sakkal Majalla" panose="02000000000000000000" pitchFamily="2" charset="-78"/>
              </a:rPr>
              <a:t>التالية:</a:t>
            </a:r>
            <a:endParaRPr lang="en-US" dirty="0">
              <a:latin typeface="Sakkal Majalla" panose="02000000000000000000" pitchFamily="2" charset="-78"/>
              <a:cs typeface="Sakkal Majalla" panose="02000000000000000000" pitchFamily="2" charset="-78"/>
            </a:endParaRPr>
          </a:p>
        </p:txBody>
      </p:sp>
      <p:sp>
        <p:nvSpPr>
          <p:cNvPr id="5" name="مستطيل مستدير الزوايا 4"/>
          <p:cNvSpPr/>
          <p:nvPr/>
        </p:nvSpPr>
        <p:spPr>
          <a:xfrm>
            <a:off x="2019869" y="1417638"/>
            <a:ext cx="5923128" cy="610737"/>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200" dirty="0">
                <a:latin typeface="Sakkal Majalla" panose="02000000000000000000" pitchFamily="2" charset="-78"/>
                <a:cs typeface="Sakkal Majalla" panose="02000000000000000000" pitchFamily="2" charset="-78"/>
              </a:rPr>
              <a:t>1.ما </a:t>
            </a:r>
            <a:r>
              <a:rPr lang="ar-SA" sz="3200" dirty="0" smtClean="0">
                <a:latin typeface="Sakkal Majalla" panose="02000000000000000000" pitchFamily="2" charset="-78"/>
                <a:cs typeface="Sakkal Majalla" panose="02000000000000000000" pitchFamily="2" charset="-78"/>
              </a:rPr>
              <a:t>المسابقةُ </a:t>
            </a:r>
            <a:r>
              <a:rPr lang="ar-SA" sz="3200" dirty="0">
                <a:latin typeface="Sakkal Majalla" panose="02000000000000000000" pitchFamily="2" charset="-78"/>
                <a:cs typeface="Sakkal Majalla" panose="02000000000000000000" pitchFamily="2" charset="-78"/>
              </a:rPr>
              <a:t>التي </a:t>
            </a:r>
            <a:r>
              <a:rPr lang="ar-SA" sz="3200" dirty="0" smtClean="0">
                <a:latin typeface="Sakkal Majalla" panose="02000000000000000000" pitchFamily="2" charset="-78"/>
                <a:cs typeface="Sakkal Majalla" panose="02000000000000000000" pitchFamily="2" charset="-78"/>
              </a:rPr>
              <a:t>شاركَ </a:t>
            </a:r>
            <a:r>
              <a:rPr lang="ar-SA" sz="3200" dirty="0">
                <a:latin typeface="Sakkal Majalla" panose="02000000000000000000" pitchFamily="2" charset="-78"/>
                <a:cs typeface="Sakkal Majalla" panose="02000000000000000000" pitchFamily="2" charset="-78"/>
              </a:rPr>
              <a:t>فيها الفائزون </a:t>
            </a:r>
          </a:p>
        </p:txBody>
      </p:sp>
      <p:sp>
        <p:nvSpPr>
          <p:cNvPr id="8" name="مستطيل مستدير الزوايا 7"/>
          <p:cNvSpPr/>
          <p:nvPr/>
        </p:nvSpPr>
        <p:spPr>
          <a:xfrm>
            <a:off x="3766783" y="2316707"/>
            <a:ext cx="3889612" cy="600502"/>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مسَابقةُ</a:t>
            </a:r>
            <a:r>
              <a:rPr lang="ar-SA" sz="3200" dirty="0" smtClean="0">
                <a:solidFill>
                  <a:schemeClr val="tx1"/>
                </a:solidFill>
              </a:rPr>
              <a:t> </a:t>
            </a:r>
            <a:r>
              <a:rPr lang="ar-SA" sz="3200" dirty="0" smtClean="0">
                <a:solidFill>
                  <a:schemeClr val="tx1"/>
                </a:solidFill>
                <a:latin typeface="Sakkal Majalla" panose="02000000000000000000" pitchFamily="2" charset="-78"/>
                <a:cs typeface="Sakkal Majalla" panose="02000000000000000000" pitchFamily="2" charset="-78"/>
              </a:rPr>
              <a:t>الفصاحةِ </a:t>
            </a:r>
            <a:r>
              <a:rPr lang="ar-SA" sz="3200" dirty="0">
                <a:solidFill>
                  <a:schemeClr val="tx1"/>
                </a:solidFill>
                <a:latin typeface="Sakkal Majalla" panose="02000000000000000000" pitchFamily="2" charset="-78"/>
                <a:cs typeface="Sakkal Majalla" panose="02000000000000000000" pitchFamily="2" charset="-78"/>
              </a:rPr>
              <a:t>والخطابة </a:t>
            </a:r>
          </a:p>
        </p:txBody>
      </p:sp>
      <p:sp>
        <p:nvSpPr>
          <p:cNvPr id="9" name="مستطيل مستدير الزوايا 8"/>
          <p:cNvSpPr/>
          <p:nvPr/>
        </p:nvSpPr>
        <p:spPr>
          <a:xfrm>
            <a:off x="1678675" y="3171375"/>
            <a:ext cx="4981432" cy="58176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dirty="0" smtClean="0">
                <a:solidFill>
                  <a:schemeClr val="tx1"/>
                </a:solidFill>
                <a:latin typeface="Sakkal Majalla" panose="02000000000000000000" pitchFamily="2" charset="-78"/>
                <a:cs typeface="Sakkal Majalla" panose="02000000000000000000" pitchFamily="2" charset="-78"/>
              </a:rPr>
              <a:t>2.أينَ أُقيمَ </a:t>
            </a:r>
            <a:r>
              <a:rPr lang="ar-SA" sz="3200" dirty="0">
                <a:solidFill>
                  <a:schemeClr val="tx1"/>
                </a:solidFill>
                <a:latin typeface="Sakkal Majalla" panose="02000000000000000000" pitchFamily="2" charset="-78"/>
                <a:cs typeface="Sakkal Majalla" panose="02000000000000000000" pitchFamily="2" charset="-78"/>
              </a:rPr>
              <a:t>حفلُ التكريم</a:t>
            </a:r>
          </a:p>
        </p:txBody>
      </p:sp>
      <p:sp>
        <p:nvSpPr>
          <p:cNvPr id="3" name="Content Placeholder 2"/>
          <p:cNvSpPr>
            <a:spLocks noGrp="1"/>
          </p:cNvSpPr>
          <p:nvPr>
            <p:ph idx="1"/>
          </p:nvPr>
        </p:nvSpPr>
        <p:spPr>
          <a:xfrm flipH="1">
            <a:off x="457200" y="1173708"/>
            <a:ext cx="9128301" cy="4952456"/>
          </a:xfrm>
        </p:spPr>
        <p:txBody>
          <a:bodyPr>
            <a:normAutofit/>
          </a:bodyPr>
          <a:lstStyle/>
          <a:p>
            <a:pPr marL="0" indent="0" algn="ctr">
              <a:buNone/>
            </a:pPr>
            <a:endParaRPr lang="en-US" dirty="0">
              <a:solidFill>
                <a:srgbClr val="FF0000"/>
              </a:solidFill>
            </a:endParaRPr>
          </a:p>
        </p:txBody>
      </p:sp>
      <p:sp>
        <p:nvSpPr>
          <p:cNvPr id="10" name="مستطيل 9"/>
          <p:cNvSpPr/>
          <p:nvPr/>
        </p:nvSpPr>
        <p:spPr>
          <a:xfrm>
            <a:off x="1883391" y="4060209"/>
            <a:ext cx="4271749" cy="61073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dirty="0">
                <a:latin typeface="Sakkal Majalla" panose="02000000000000000000" pitchFamily="2" charset="-78"/>
                <a:cs typeface="Sakkal Majalla" panose="02000000000000000000" pitchFamily="2" charset="-78"/>
              </a:rPr>
              <a:t>على </a:t>
            </a:r>
            <a:r>
              <a:rPr lang="ar-SA" sz="3200" dirty="0" smtClean="0">
                <a:latin typeface="Sakkal Majalla" panose="02000000000000000000" pitchFamily="2" charset="-78"/>
                <a:cs typeface="Sakkal Majalla" panose="02000000000000000000" pitchFamily="2" charset="-78"/>
              </a:rPr>
              <a:t>المسرحِ </a:t>
            </a:r>
            <a:r>
              <a:rPr lang="ar-SA" sz="3200" dirty="0">
                <a:latin typeface="Sakkal Majalla" panose="02000000000000000000" pitchFamily="2" charset="-78"/>
                <a:cs typeface="Sakkal Majalla" panose="02000000000000000000" pitchFamily="2" charset="-78"/>
              </a:rPr>
              <a:t>المدرسي </a:t>
            </a:r>
            <a:r>
              <a:rPr lang="ar-SA" sz="3200" dirty="0" smtClean="0">
                <a:latin typeface="Sakkal Majalla" panose="02000000000000000000" pitchFamily="2" charset="-78"/>
                <a:cs typeface="Sakkal Majalla" panose="02000000000000000000" pitchFamily="2" charset="-78"/>
              </a:rPr>
              <a:t>بالمدينةِ</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728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10" grpId="0" animBg="1"/>
    </p:bld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school.thmx</Template>
  <TotalTime>325</TotalTime>
  <Words>209</Words>
  <Application>Microsoft Office PowerPoint</Application>
  <PresentationFormat>عرض على الشاشة (4:3)</PresentationFormat>
  <Paragraphs>23</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Calibri</vt:lpstr>
      <vt:lpstr>Sakkal Majalla</vt:lpstr>
      <vt:lpstr>Times New Roman</vt:lpstr>
      <vt:lpstr>school</vt:lpstr>
      <vt:lpstr>الصف: الثالث المادة: لغة عربية  مهارات ومعارف الموضوع: الفائز الأول</vt:lpstr>
      <vt:lpstr>عزيزي التلميذ يتوقع منك في نهاية الدرس أن تكون قادراً على :</vt:lpstr>
      <vt:lpstr>عرض تقديمي في PowerPoint</vt:lpstr>
      <vt:lpstr>والأن هيا بنا لنقرأ</vt:lpstr>
      <vt:lpstr>    .     2       </vt:lpstr>
      <vt:lpstr>حددْ مرادفَ الكلماتِ الآتية:</vt:lpstr>
      <vt:lpstr>والأن سنجيبُ عن الأسئلةِ التالية: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syriarelief-laptop</cp:lastModifiedBy>
  <cp:revision>49</cp:revision>
  <dcterms:created xsi:type="dcterms:W3CDTF">2020-05-02T02:36:07Z</dcterms:created>
  <dcterms:modified xsi:type="dcterms:W3CDTF">2020-07-14T18:30:48Z</dcterms:modified>
</cp:coreProperties>
</file>