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281715"/>
            <a:ext cx="3761405" cy="2446544"/>
          </a:xfrm>
        </p:spPr>
        <p:txBody>
          <a:bodyPr>
            <a:noAutofit/>
          </a:bodyPr>
          <a:lstStyle/>
          <a:p>
            <a:r>
              <a:rPr lang="ar-SA" sz="3200" dirty="0" err="1" smtClean="0">
                <a:solidFill>
                  <a:srgbClr val="FF0000"/>
                </a:solidFill>
              </a:rPr>
              <a:t>الصف:الثالث</a:t>
            </a:r>
            <a:r>
              <a:rPr lang="ar-SA" sz="3200" dirty="0" smtClean="0"/>
              <a:t/>
            </a:r>
            <a:br>
              <a:rPr lang="ar-SA" sz="3200" dirty="0" smtClean="0"/>
            </a:br>
            <a:r>
              <a:rPr lang="ar-SA" sz="3200" dirty="0" err="1" smtClean="0">
                <a:solidFill>
                  <a:srgbClr val="FF0000"/>
                </a:solidFill>
              </a:rPr>
              <a:t>المادة:لغة</a:t>
            </a:r>
            <a:r>
              <a:rPr lang="ar-SA" sz="3200" dirty="0" smtClean="0">
                <a:solidFill>
                  <a:srgbClr val="FF0000"/>
                </a:solidFill>
              </a:rPr>
              <a:t> عربية</a:t>
            </a:r>
            <a:r>
              <a:rPr lang="ar-SA" sz="3200" dirty="0" smtClean="0"/>
              <a:t/>
            </a:r>
            <a:br>
              <a:rPr lang="ar-SA" sz="3200" dirty="0" smtClean="0"/>
            </a:br>
            <a:r>
              <a:rPr lang="ar-SA" sz="3200" dirty="0" smtClean="0">
                <a:solidFill>
                  <a:srgbClr val="C00000"/>
                </a:solidFill>
              </a:rPr>
              <a:t>تدريب لغوي </a:t>
            </a:r>
            <a:r>
              <a:rPr lang="ar-SA" sz="3200" dirty="0" smtClean="0"/>
              <a:t/>
            </a:r>
            <a:br>
              <a:rPr lang="ar-SA" sz="3200" dirty="0" smtClean="0"/>
            </a:br>
            <a:r>
              <a:rPr lang="ar-SA" sz="3200" dirty="0" err="1" smtClean="0">
                <a:solidFill>
                  <a:srgbClr val="FF0000"/>
                </a:solidFill>
              </a:rPr>
              <a:t>الموضوع:الفعل</a:t>
            </a:r>
            <a:r>
              <a:rPr lang="ar-SA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609600" y="435428"/>
            <a:ext cx="7939314" cy="7692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dirty="0" smtClean="0"/>
              <a:t>عزيزي التلميذ يتوقع منك في نهاية الدرس أن تكون قادراً على: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 smtClean="0"/>
              <a:t>  تذكرَ أنواعَ الكلمة. </a:t>
            </a:r>
            <a:endParaRPr lang="ar-SA" dirty="0" smtClean="0"/>
          </a:p>
          <a:p>
            <a:pPr marL="0" indent="0" algn="r">
              <a:buNone/>
            </a:pPr>
            <a:r>
              <a:rPr lang="ar-SA" dirty="0" smtClean="0"/>
              <a:t>  قراءةُ الكلماتِ الملونةِ </a:t>
            </a:r>
            <a:r>
              <a:rPr lang="ar-SA" dirty="0" smtClean="0"/>
              <a:t>وتسميتِها </a:t>
            </a:r>
            <a:r>
              <a:rPr lang="ar-SA" dirty="0" smtClean="0"/>
              <a:t>بالفعل.</a:t>
            </a:r>
            <a:endParaRPr lang="ar-SA" dirty="0" smtClean="0"/>
          </a:p>
          <a:p>
            <a:pPr marL="0" indent="0" algn="r">
              <a:buNone/>
            </a:pPr>
            <a:r>
              <a:rPr lang="ar-SA" dirty="0" smtClean="0"/>
              <a:t>  تعريفُ الفعلِ وزمنِ الدلالةِ </a:t>
            </a:r>
            <a:r>
              <a:rPr lang="ar-SA" dirty="0" smtClean="0"/>
              <a:t>على </a:t>
            </a:r>
            <a:r>
              <a:rPr lang="ar-SA" dirty="0" smtClean="0"/>
              <a:t>حدوثه.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957943" y="537029"/>
            <a:ext cx="7373257" cy="6743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ar-SA" sz="3200" dirty="0" smtClean="0"/>
              <a:t>والأن تعالَ لنتذكر بعضَ المعلوماتِ التي مرتْ معنا سابقاً: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396343" y="1600200"/>
            <a:ext cx="3149600" cy="635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للكلمةِ ثلاثةُ أنواعٍ:</a:t>
            </a:r>
            <a:endParaRPr lang="ar-SA" sz="2800" dirty="0">
              <a:solidFill>
                <a:schemeClr val="tx1"/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6545943" y="2365829"/>
            <a:ext cx="569685" cy="3876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5188857" y="2365829"/>
            <a:ext cx="94344" cy="551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2786743" y="2235200"/>
            <a:ext cx="609601" cy="6821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شكل بيضاوي 10"/>
          <p:cNvSpPr/>
          <p:nvPr/>
        </p:nvSpPr>
        <p:spPr>
          <a:xfrm>
            <a:off x="6567716" y="2884149"/>
            <a:ext cx="1415141" cy="78377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اسم 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4419601" y="2917371"/>
            <a:ext cx="1494971" cy="75054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فعل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1752602" y="2884149"/>
            <a:ext cx="1436914" cy="74022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حرف</a:t>
            </a:r>
            <a:endParaRPr lang="ar-SA" sz="3200" dirty="0">
              <a:solidFill>
                <a:schemeClr val="tx1"/>
              </a:solidFill>
            </a:endParaRPr>
          </a:p>
        </p:txBody>
      </p:sp>
      <p:cxnSp>
        <p:nvCxnSpPr>
          <p:cNvPr id="18" name="رابط كسهم مستقيم 17"/>
          <p:cNvCxnSpPr/>
          <p:nvPr/>
        </p:nvCxnSpPr>
        <p:spPr>
          <a:xfrm>
            <a:off x="7358745" y="3667920"/>
            <a:ext cx="257627" cy="3670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شكل بيضاوي 18"/>
          <p:cNvSpPr/>
          <p:nvPr/>
        </p:nvSpPr>
        <p:spPr>
          <a:xfrm>
            <a:off x="6567716" y="4034970"/>
            <a:ext cx="1516741" cy="62411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مازن</a:t>
            </a:r>
            <a:endParaRPr lang="ar-SA" sz="3200" dirty="0">
              <a:solidFill>
                <a:schemeClr val="tx1"/>
              </a:solidFill>
            </a:endParaRPr>
          </a:p>
        </p:txBody>
      </p:sp>
      <p:cxnSp>
        <p:nvCxnSpPr>
          <p:cNvPr id="21" name="رابط كسهم مستقيم 20"/>
          <p:cNvCxnSpPr/>
          <p:nvPr/>
        </p:nvCxnSpPr>
        <p:spPr>
          <a:xfrm>
            <a:off x="5283201" y="3667920"/>
            <a:ext cx="0" cy="5121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شكل بيضاوي 22"/>
          <p:cNvSpPr/>
          <p:nvPr/>
        </p:nvSpPr>
        <p:spPr>
          <a:xfrm>
            <a:off x="4644571" y="4180114"/>
            <a:ext cx="1270001" cy="65314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يشرب</a:t>
            </a:r>
            <a:endParaRPr lang="ar-SA" sz="2800" dirty="0">
              <a:solidFill>
                <a:schemeClr val="tx1"/>
              </a:solidFill>
            </a:endParaRPr>
          </a:p>
        </p:txBody>
      </p:sp>
      <p:cxnSp>
        <p:nvCxnSpPr>
          <p:cNvPr id="25" name="رابط كسهم مستقيم 24"/>
          <p:cNvCxnSpPr/>
          <p:nvPr/>
        </p:nvCxnSpPr>
        <p:spPr>
          <a:xfrm flipH="1">
            <a:off x="2133600" y="3667920"/>
            <a:ext cx="174171" cy="3670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شكل بيضاوي 25"/>
          <p:cNvSpPr/>
          <p:nvPr/>
        </p:nvSpPr>
        <p:spPr>
          <a:xfrm>
            <a:off x="1371600" y="4034971"/>
            <a:ext cx="1357086" cy="60960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على</a:t>
            </a:r>
            <a:endParaRPr lang="ar-S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 animBg="1"/>
      <p:bldP spid="11" grpId="0" animBg="1"/>
      <p:bldP spid="12" grpId="0" animBg="1"/>
      <p:bldP spid="13" grpId="0" animBg="1"/>
      <p:bldP spid="19" grpId="0" animBg="1"/>
      <p:bldP spid="23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dirty="0" smtClean="0">
                <a:solidFill>
                  <a:schemeClr val="accent1"/>
                </a:solidFill>
              </a:rPr>
              <a:t>هيا بنا نتعرف على الفعلَ أكثر</a:t>
            </a:r>
            <a:r>
              <a:rPr lang="ar-SA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046689" y="1714500"/>
            <a:ext cx="1175657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2"/>
                </a:solidFill>
              </a:rPr>
              <a:t>فَتحَ</a:t>
            </a:r>
            <a:endParaRPr lang="ar-SA" sz="2800" dirty="0">
              <a:solidFill>
                <a:schemeClr val="tx2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283199" y="1741714"/>
            <a:ext cx="1313543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accent2"/>
                </a:solidFill>
              </a:rPr>
              <a:t>يَحمِلُ</a:t>
            </a:r>
            <a:endParaRPr lang="ar-SA" sz="2800" dirty="0">
              <a:solidFill>
                <a:schemeClr val="accent2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621309" y="1764676"/>
            <a:ext cx="1211943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</a:rPr>
              <a:t>خَرَجَ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865084" y="1741714"/>
            <a:ext cx="1335315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احملْ</a:t>
            </a:r>
            <a:endParaRPr lang="ar-SA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1" name="رابط كسهم مستقيم 20"/>
          <p:cNvCxnSpPr/>
          <p:nvPr/>
        </p:nvCxnSpPr>
        <p:spPr>
          <a:xfrm flipH="1">
            <a:off x="5355771" y="2409371"/>
            <a:ext cx="1959429" cy="15118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flipH="1">
            <a:off x="5080000" y="2409371"/>
            <a:ext cx="551543" cy="1453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>
            <a:off x="4263571" y="2467429"/>
            <a:ext cx="562427" cy="13957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/>
          <p:nvPr/>
        </p:nvCxnSpPr>
        <p:spPr>
          <a:xfrm>
            <a:off x="2964542" y="2397238"/>
            <a:ext cx="1124859" cy="14538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شكل بيضاوي 29"/>
          <p:cNvSpPr/>
          <p:nvPr/>
        </p:nvSpPr>
        <p:spPr>
          <a:xfrm>
            <a:off x="3563256" y="3863181"/>
            <a:ext cx="2322289" cy="80917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الفعل</a:t>
            </a:r>
            <a:endParaRPr lang="ar-S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63" y="1494105"/>
            <a:ext cx="5803895" cy="786452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615" y="1600200"/>
            <a:ext cx="835224" cy="627942"/>
          </a:xfrm>
          <a:prstGeom prst="rect">
            <a:avLst/>
          </a:prstGeom>
        </p:spPr>
      </p:pic>
      <p:sp>
        <p:nvSpPr>
          <p:cNvPr id="4" name="وسيلة شرح بيضاوية 3"/>
          <p:cNvSpPr/>
          <p:nvPr/>
        </p:nvSpPr>
        <p:spPr>
          <a:xfrm>
            <a:off x="5123543" y="365919"/>
            <a:ext cx="1785257" cy="867795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أَتعلم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8483600" cy="1143000"/>
          </a:xfrm>
        </p:spPr>
        <p:txBody>
          <a:bodyPr/>
          <a:lstStyle/>
          <a:p>
            <a:r>
              <a:rPr lang="ar-SA" dirty="0" smtClean="0"/>
              <a:t>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449943" y="1600199"/>
            <a:ext cx="844731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 smtClean="0"/>
              <a:t>الفعلُ  : كلمةٌ تدلُ على حدوثِ عَملٍ في زمنٍ معينٍ.  </a:t>
            </a:r>
            <a:endParaRPr lang="en-US" dirty="0"/>
          </a:p>
        </p:txBody>
      </p:sp>
      <p:sp>
        <p:nvSpPr>
          <p:cNvPr id="7" name="شكل بيضاوي 6"/>
          <p:cNvSpPr/>
          <p:nvPr/>
        </p:nvSpPr>
        <p:spPr>
          <a:xfrm>
            <a:off x="6327902" y="2784362"/>
            <a:ext cx="1313543" cy="71188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ذهبَ 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4855028" y="2784362"/>
            <a:ext cx="1161143" cy="74998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يذهبُ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3164114" y="2784362"/>
            <a:ext cx="1444171" cy="66765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سيذهبُ</a:t>
            </a:r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1444170" y="2784362"/>
            <a:ext cx="1306286" cy="71188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اذهبْ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26163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حددْ الأفعالَ </a:t>
            </a:r>
            <a:r>
              <a:rPr lang="ar-SA" dirty="0" smtClean="0"/>
              <a:t>في </a:t>
            </a:r>
            <a:r>
              <a:rPr lang="ar-SA" dirty="0" smtClean="0"/>
              <a:t>الجملِ </a:t>
            </a:r>
            <a:r>
              <a:rPr lang="ar-SA" dirty="0" smtClean="0"/>
              <a:t>الآتية: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 smtClean="0"/>
              <a:t>                 يَعملُ أبي مُوَظفاً </a:t>
            </a:r>
          </a:p>
          <a:p>
            <a:pPr marL="0" indent="0" algn="r">
              <a:buNone/>
            </a:pPr>
            <a:r>
              <a:rPr lang="ar-SA" dirty="0" smtClean="0"/>
              <a:t>                </a:t>
            </a:r>
          </a:p>
          <a:p>
            <a:pPr marL="0" indent="0" algn="r">
              <a:buNone/>
            </a:pPr>
            <a:r>
              <a:rPr lang="ar-SA" dirty="0"/>
              <a:t> </a:t>
            </a:r>
            <a:r>
              <a:rPr lang="ar-SA" dirty="0" smtClean="0"/>
              <a:t>               كَتبَ الطفلُ مُذكراته </a:t>
            </a:r>
          </a:p>
          <a:p>
            <a:pPr marL="0" indent="0" algn="r">
              <a:buNone/>
            </a:pPr>
            <a:r>
              <a:rPr lang="ar-SA" dirty="0" smtClean="0"/>
              <a:t>               اقرأْ يا سعيدُ هذهِ الجملة 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2815771" y="1901371"/>
            <a:ext cx="1756230" cy="339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شكل بيضاوي 8"/>
          <p:cNvSpPr/>
          <p:nvPr/>
        </p:nvSpPr>
        <p:spPr>
          <a:xfrm>
            <a:off x="1219200" y="1620496"/>
            <a:ext cx="1364342" cy="6295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يَعملُ </a:t>
            </a:r>
            <a:endParaRPr lang="ar-SA" sz="2800" dirty="0">
              <a:solidFill>
                <a:schemeClr val="tx1"/>
              </a:solidFill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2641600" y="3063081"/>
            <a:ext cx="15530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كل بيضاوي 11"/>
          <p:cNvSpPr/>
          <p:nvPr/>
        </p:nvSpPr>
        <p:spPr>
          <a:xfrm>
            <a:off x="1161143" y="2656114"/>
            <a:ext cx="1480457" cy="711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كَتَبَ</a:t>
            </a:r>
            <a:endParaRPr lang="ar-SA" sz="3200" dirty="0">
              <a:solidFill>
                <a:schemeClr val="tx1"/>
              </a:solidFill>
            </a:endParaRPr>
          </a:p>
        </p:txBody>
      </p:sp>
      <p:cxnSp>
        <p:nvCxnSpPr>
          <p:cNvPr id="15" name="رابط كسهم مستقيم 14"/>
          <p:cNvCxnSpPr/>
          <p:nvPr/>
        </p:nvCxnSpPr>
        <p:spPr>
          <a:xfrm flipH="1">
            <a:off x="2641600" y="3726542"/>
            <a:ext cx="12482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شكل بيضاوي 17"/>
          <p:cNvSpPr/>
          <p:nvPr/>
        </p:nvSpPr>
        <p:spPr>
          <a:xfrm>
            <a:off x="1219200" y="3541486"/>
            <a:ext cx="1204686" cy="5950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اقرأ</a:t>
            </a:r>
            <a:endParaRPr lang="ar-S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2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2" grpId="0" animBg="1"/>
      <p:bldP spid="18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165</TotalTime>
  <Words>106</Words>
  <Application>Microsoft Office PowerPoint</Application>
  <PresentationFormat>عرض على الشاشة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school</vt:lpstr>
      <vt:lpstr>الصف:الثالث المادة:لغة عربية تدريب لغوي  الموضوع:الفعل </vt:lpstr>
      <vt:lpstr>عزيزي التلميذ يتوقع منك في نهاية الدرس أن تكون قادراً على:</vt:lpstr>
      <vt:lpstr>والأن تعالَ لنتذكر بعضَ المعلوماتِ التي مرتْ معنا سابقاً:</vt:lpstr>
      <vt:lpstr>هيا بنا نتعرف على الفعلَ أكثر:</vt:lpstr>
      <vt:lpstr>                </vt:lpstr>
      <vt:lpstr>حددْ الأفعالَ في الجملِ الآتية: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syriarelief-laptop</cp:lastModifiedBy>
  <cp:revision>20</cp:revision>
  <dcterms:created xsi:type="dcterms:W3CDTF">2020-05-02T02:36:07Z</dcterms:created>
  <dcterms:modified xsi:type="dcterms:W3CDTF">2020-07-14T18:36:49Z</dcterms:modified>
</cp:coreProperties>
</file>