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62" r:id="rId3"/>
    <p:sldId id="259" r:id="rId4"/>
    <p:sldId id="258" r:id="rId5"/>
    <p:sldId id="277" r:id="rId6"/>
    <p:sldId id="278" r:id="rId7"/>
    <p:sldId id="276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780" y="3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7095" y="3868615"/>
            <a:ext cx="5120640" cy="3108960"/>
          </a:xfrm>
        </p:spPr>
        <p:txBody>
          <a:bodyPr>
            <a:normAutofit fontScale="90000"/>
          </a:bodyPr>
          <a:lstStyle/>
          <a:p>
            <a:r>
              <a:rPr lang="ar-SA" sz="4000" dirty="0">
                <a:solidFill>
                  <a:srgbClr val="FF0000"/>
                </a:solidFill>
              </a:rPr>
              <a:t>الصف:</a:t>
            </a:r>
            <a:r>
              <a:rPr lang="ar-SA" sz="4000" dirty="0"/>
              <a:t> الثالث</a:t>
            </a:r>
            <a:br>
              <a:rPr lang="ar-SA" sz="4000" dirty="0"/>
            </a:br>
            <a:r>
              <a:rPr lang="ar-SA" sz="4000" dirty="0">
                <a:solidFill>
                  <a:srgbClr val="FF0000"/>
                </a:solidFill>
              </a:rPr>
              <a:t>المادة: </a:t>
            </a:r>
            <a:r>
              <a:rPr lang="ar-SA" sz="4000" dirty="0"/>
              <a:t>حساب</a:t>
            </a:r>
            <a:br>
              <a:rPr lang="ar-SA" sz="4000" dirty="0"/>
            </a:br>
            <a:r>
              <a:rPr lang="ar-SA" sz="4000" dirty="0">
                <a:solidFill>
                  <a:srgbClr val="FF0000"/>
                </a:solidFill>
              </a:rPr>
              <a:t>العنوان:</a:t>
            </a:r>
            <a:r>
              <a:rPr lang="ar-SA" sz="4000" dirty="0"/>
              <a:t>  الموازنة بين عددين </a:t>
            </a:r>
            <a:r>
              <a:rPr lang="ar-SA" sz="4000"/>
              <a:t>حتى  أربع </a:t>
            </a:r>
            <a:r>
              <a:rPr lang="ar-SA" sz="4000" dirty="0"/>
              <a:t>منازل</a:t>
            </a:r>
            <a:r>
              <a:rPr lang="en-US" sz="4000" dirty="0"/>
              <a:t> </a:t>
            </a:r>
            <a:br>
              <a:rPr lang="ar-SA" sz="4000" dirty="0"/>
            </a:br>
            <a:r>
              <a:rPr lang="ar-SA" sz="4000" dirty="0"/>
              <a:t>وترتيبها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فقاعة التفكير: على شكل سحابة 4">
            <a:extLst>
              <a:ext uri="{FF2B5EF4-FFF2-40B4-BE49-F238E27FC236}">
                <a16:creationId xmlns:a16="http://schemas.microsoft.com/office/drawing/2014/main" id="{0B5DC72E-94E6-4874-96BE-926ADA51B0F9}"/>
              </a:ext>
            </a:extLst>
          </p:cNvPr>
          <p:cNvSpPr/>
          <p:nvPr/>
        </p:nvSpPr>
        <p:spPr>
          <a:xfrm>
            <a:off x="3012745" y="680059"/>
            <a:ext cx="6474543" cy="2020529"/>
          </a:xfrm>
          <a:prstGeom prst="cloudCallout">
            <a:avLst>
              <a:gd name="adj1" fmla="val 1312"/>
              <a:gd name="adj2" fmla="val 7647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سحابة 5">
            <a:extLst>
              <a:ext uri="{FF2B5EF4-FFF2-40B4-BE49-F238E27FC236}">
                <a16:creationId xmlns:a16="http://schemas.microsoft.com/office/drawing/2014/main" id="{C93F9F55-174A-499A-ADB4-FC57CE8700FA}"/>
              </a:ext>
            </a:extLst>
          </p:cNvPr>
          <p:cNvSpPr/>
          <p:nvPr/>
        </p:nvSpPr>
        <p:spPr>
          <a:xfrm>
            <a:off x="3700420" y="3175372"/>
            <a:ext cx="5099195" cy="1360228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1- </a:t>
            </a:r>
            <a:r>
              <a:rPr lang="ar-SA" sz="280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Arial" panose="020B0604020202020204" pitchFamily="34" charset="0"/>
              </a:rPr>
              <a:t>أن توازن بين عددين حتى أربع منازل</a:t>
            </a:r>
            <a:endParaRPr kumimoji="0" lang="ar-SA" sz="1800" b="1" i="0" u="none" strike="noStrike" kern="1200" cap="none" spc="0" normalizeH="0" baseline="0" noProof="0" dirty="0">
              <a:ln/>
              <a:solidFill>
                <a:srgbClr val="9BBB59"/>
              </a:solidFill>
              <a:effectLst>
                <a:glow rad="228600">
                  <a:srgbClr val="4BACC6">
                    <a:satMod val="175000"/>
                    <a:alpha val="40000"/>
                  </a:srgbClr>
                </a:glow>
              </a:effectLst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63FB3FBC-91AD-4894-A75D-DB43A082D277}"/>
              </a:ext>
            </a:extLst>
          </p:cNvPr>
          <p:cNvSpPr txBox="1"/>
          <p:nvPr/>
        </p:nvSpPr>
        <p:spPr>
          <a:xfrm>
            <a:off x="4313904" y="884765"/>
            <a:ext cx="4114800" cy="1754326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/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عزيزي التلميذ 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/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ما نرجو تحقيقه في هذا الدرس هو</a:t>
            </a:r>
            <a:endParaRPr kumimoji="0" lang="ar-SA" sz="1800" b="1" i="0" u="none" strike="noStrike" kern="1200" cap="none" spc="0" normalizeH="0" baseline="0" noProof="0" dirty="0">
              <a:ln/>
              <a:solidFill>
                <a:srgbClr val="8064A2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B02A79D8-E8DF-479F-BCE5-97764C6ECD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00420" y="4222594"/>
            <a:ext cx="4984955" cy="269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766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DCAC6C06-D280-4BDE-8F8E-34E110A9516E}"/>
              </a:ext>
            </a:extLst>
          </p:cNvPr>
          <p:cNvSpPr/>
          <p:nvPr/>
        </p:nvSpPr>
        <p:spPr>
          <a:xfrm>
            <a:off x="4628272" y="456309"/>
            <a:ext cx="3488786" cy="8862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المقارنة بين عدد</a:t>
            </a:r>
            <a:endParaRPr lang="ar-SA" sz="2400" dirty="0"/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255E8D53-0D1E-45AC-9972-E8C718F6153D}"/>
              </a:ext>
            </a:extLst>
          </p:cNvPr>
          <p:cNvSpPr/>
          <p:nvPr/>
        </p:nvSpPr>
        <p:spPr>
          <a:xfrm>
            <a:off x="2237934" y="2970820"/>
            <a:ext cx="2787747" cy="8862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chemeClr val="tx1"/>
                </a:solidFill>
              </a:rPr>
              <a:t>عدد المنازل متساو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1A94B10F-BF39-48E4-9AA8-D81AB02B7271}"/>
              </a:ext>
            </a:extLst>
          </p:cNvPr>
          <p:cNvSpPr/>
          <p:nvPr/>
        </p:nvSpPr>
        <p:spPr>
          <a:xfrm>
            <a:off x="8117058" y="3095699"/>
            <a:ext cx="2609555" cy="88626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عدد المنازل متفاوت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5C129150-4CB1-4282-AB0B-30930AFB3117}"/>
              </a:ext>
            </a:extLst>
          </p:cNvPr>
          <p:cNvSpPr/>
          <p:nvPr/>
        </p:nvSpPr>
        <p:spPr>
          <a:xfrm>
            <a:off x="9036146" y="495721"/>
            <a:ext cx="2349306" cy="8862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ar-SA" sz="5400" b="1" dirty="0">
                <a:solidFill>
                  <a:srgbClr val="FF0000"/>
                </a:solidFill>
              </a:rPr>
              <a:t>&lt;</a:t>
            </a:r>
            <a:r>
              <a:rPr lang="ar-SA" sz="5400" dirty="0"/>
              <a:t>    </a:t>
            </a:r>
            <a:r>
              <a:rPr lang="ar-SA" sz="3600" dirty="0"/>
              <a:t>أكبر</a:t>
            </a:r>
            <a:endParaRPr lang="ar-SA" dirty="0"/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9245BDDE-A5DD-4945-9B41-3FB05744A954}"/>
              </a:ext>
            </a:extLst>
          </p:cNvPr>
          <p:cNvSpPr/>
          <p:nvPr/>
        </p:nvSpPr>
        <p:spPr>
          <a:xfrm>
            <a:off x="600222" y="529325"/>
            <a:ext cx="2349306" cy="8862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ar-SA" sz="4800" b="1" dirty="0">
                <a:solidFill>
                  <a:srgbClr val="FF0000"/>
                </a:solidFill>
              </a:rPr>
              <a:t>&gt;</a:t>
            </a:r>
            <a:r>
              <a:rPr lang="ar-SA" sz="4800" dirty="0"/>
              <a:t>   </a:t>
            </a:r>
            <a:r>
              <a:rPr lang="ar-SA" sz="3200" dirty="0"/>
              <a:t>أصغر</a:t>
            </a:r>
            <a:endParaRPr lang="ar-SA" dirty="0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47CF3724-F42D-4853-BC1B-53CB7A5E6591}"/>
              </a:ext>
            </a:extLst>
          </p:cNvPr>
          <p:cNvSpPr/>
          <p:nvPr/>
        </p:nvSpPr>
        <p:spPr>
          <a:xfrm>
            <a:off x="5231417" y="1932300"/>
            <a:ext cx="2609557" cy="8862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ar-SA" sz="5400" b="1" dirty="0">
                <a:solidFill>
                  <a:srgbClr val="FF0000"/>
                </a:solidFill>
              </a:rPr>
              <a:t>=</a:t>
            </a:r>
            <a:r>
              <a:rPr lang="ar-SA" sz="5400" dirty="0"/>
              <a:t>    </a:t>
            </a:r>
            <a:r>
              <a:rPr lang="ar-SA" sz="3600" dirty="0"/>
              <a:t>يساوي</a:t>
            </a:r>
            <a:endParaRPr lang="ar-SA" dirty="0"/>
          </a:p>
        </p:txBody>
      </p:sp>
      <p:sp>
        <p:nvSpPr>
          <p:cNvPr id="31" name="مستطيل: زوايا مستديرة 30">
            <a:extLst>
              <a:ext uri="{FF2B5EF4-FFF2-40B4-BE49-F238E27FC236}">
                <a16:creationId xmlns:a16="http://schemas.microsoft.com/office/drawing/2014/main" id="{D7CCFA27-B80E-4C40-B4B9-1681A128A0AE}"/>
              </a:ext>
            </a:extLst>
          </p:cNvPr>
          <p:cNvSpPr/>
          <p:nvPr/>
        </p:nvSpPr>
        <p:spPr>
          <a:xfrm>
            <a:off x="6812280" y="4446811"/>
            <a:ext cx="2609555" cy="61462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00B0F0"/>
                </a:solidFill>
              </a:rPr>
              <a:t>2354  </a:t>
            </a:r>
            <a:r>
              <a:rPr lang="ar-SA" sz="2800" b="1" dirty="0">
                <a:solidFill>
                  <a:schemeClr val="tx1"/>
                </a:solidFill>
              </a:rPr>
              <a:t>-</a:t>
            </a:r>
            <a:r>
              <a:rPr lang="ar-SA" sz="2800" b="1" dirty="0">
                <a:solidFill>
                  <a:srgbClr val="00B0F0"/>
                </a:solidFill>
              </a:rPr>
              <a:t>  </a:t>
            </a:r>
            <a:r>
              <a:rPr lang="ar-SA" sz="2800" b="1" dirty="0">
                <a:solidFill>
                  <a:srgbClr val="FF0000"/>
                </a:solidFill>
              </a:rPr>
              <a:t>654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32" name="مستطيل: زوايا مستديرة 31">
            <a:extLst>
              <a:ext uri="{FF2B5EF4-FFF2-40B4-BE49-F238E27FC236}">
                <a16:creationId xmlns:a16="http://schemas.microsoft.com/office/drawing/2014/main" id="{369DE45F-ECBC-4370-8707-D75A4CD453FD}"/>
              </a:ext>
            </a:extLst>
          </p:cNvPr>
          <p:cNvSpPr/>
          <p:nvPr/>
        </p:nvSpPr>
        <p:spPr>
          <a:xfrm>
            <a:off x="3884440" y="4446811"/>
            <a:ext cx="2609555" cy="61462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rgbClr val="FF0000"/>
                </a:solidFill>
              </a:rPr>
              <a:t>648</a:t>
            </a:r>
            <a:r>
              <a:rPr lang="ar-SA" sz="3200" dirty="0">
                <a:solidFill>
                  <a:schemeClr val="tx1"/>
                </a:solidFill>
              </a:rPr>
              <a:t> - </a:t>
            </a:r>
            <a:r>
              <a:rPr lang="ar-SA" sz="3200" dirty="0">
                <a:solidFill>
                  <a:srgbClr val="00B050"/>
                </a:solidFill>
              </a:rPr>
              <a:t>547</a:t>
            </a:r>
            <a:endParaRPr lang="ar-SA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0" grpId="0" animBg="1"/>
      <p:bldP spid="31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A95E7B60-B9A0-4478-857A-DF76F9E11C02}"/>
              </a:ext>
            </a:extLst>
          </p:cNvPr>
          <p:cNvSpPr/>
          <p:nvPr/>
        </p:nvSpPr>
        <p:spPr>
          <a:xfrm>
            <a:off x="1631852" y="2985868"/>
            <a:ext cx="9325708" cy="88626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العدد صاحب المنازل الأكثر هو العدد الأكبر</a:t>
            </a:r>
            <a:endParaRPr lang="ar-SA" sz="3600" dirty="0">
              <a:solidFill>
                <a:schemeClr val="tx1"/>
              </a:solidFill>
            </a:endParaRPr>
          </a:p>
        </p:txBody>
      </p:sp>
      <p:sp>
        <p:nvSpPr>
          <p:cNvPr id="2" name="فقاعة التفكير: على شكل سحابة 1">
            <a:extLst>
              <a:ext uri="{FF2B5EF4-FFF2-40B4-BE49-F238E27FC236}">
                <a16:creationId xmlns:a16="http://schemas.microsoft.com/office/drawing/2014/main" id="{824AAED5-C8DC-4E15-8878-DB7AF4E064B0}"/>
              </a:ext>
            </a:extLst>
          </p:cNvPr>
          <p:cNvSpPr/>
          <p:nvPr/>
        </p:nvSpPr>
        <p:spPr>
          <a:xfrm>
            <a:off x="590843" y="309489"/>
            <a:ext cx="10902462" cy="1386371"/>
          </a:xfrm>
          <a:prstGeom prst="cloudCallout">
            <a:avLst>
              <a:gd name="adj1" fmla="val 1096"/>
              <a:gd name="adj2" fmla="val 13860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</a:rPr>
              <a:t>المقارنة بين عددين  مختلفين بعدد المنازل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356F2CE-E42A-4DC9-929C-CB1C0581393B}"/>
              </a:ext>
            </a:extLst>
          </p:cNvPr>
          <p:cNvSpPr/>
          <p:nvPr/>
        </p:nvSpPr>
        <p:spPr>
          <a:xfrm>
            <a:off x="7160455" y="5004317"/>
            <a:ext cx="1083214" cy="8862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8800" b="1" dirty="0">
                <a:solidFill>
                  <a:srgbClr val="FF0000"/>
                </a:solidFill>
              </a:rPr>
              <a:t>&gt;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56A21267-127F-4734-AFD5-6DF418F651B3}"/>
              </a:ext>
            </a:extLst>
          </p:cNvPr>
          <p:cNvSpPr/>
          <p:nvPr/>
        </p:nvSpPr>
        <p:spPr>
          <a:xfrm>
            <a:off x="3705666" y="5004317"/>
            <a:ext cx="2651760" cy="8862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</a:rPr>
              <a:t>235</a:t>
            </a:r>
          </a:p>
        </p:txBody>
      </p: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55F45675-6BBF-4E66-9D9E-7AC0C494C3ED}"/>
              </a:ext>
            </a:extLst>
          </p:cNvPr>
          <p:cNvSpPr/>
          <p:nvPr/>
        </p:nvSpPr>
        <p:spPr>
          <a:xfrm>
            <a:off x="9340947" y="5004317"/>
            <a:ext cx="2651760" cy="88626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</a:rPr>
              <a:t>2365</a:t>
            </a:r>
            <a:endParaRPr lang="ar-SA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A95E7B60-B9A0-4478-857A-DF76F9E11C02}"/>
              </a:ext>
            </a:extLst>
          </p:cNvPr>
          <p:cNvSpPr/>
          <p:nvPr/>
        </p:nvSpPr>
        <p:spPr>
          <a:xfrm>
            <a:off x="590843" y="2135827"/>
            <a:ext cx="11183815" cy="1386371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نبدأ من اليسار والمنزلة الأكبر تعني أن العدد </a:t>
            </a:r>
            <a:r>
              <a:rPr lang="ar-SA" sz="4800">
                <a:solidFill>
                  <a:schemeClr val="tx1"/>
                </a:solidFill>
              </a:rPr>
              <a:t>هو الأكبر </a:t>
            </a:r>
            <a:endParaRPr lang="ar-SA" sz="3600" dirty="0">
              <a:solidFill>
                <a:schemeClr val="tx1"/>
              </a:solidFill>
            </a:endParaRPr>
          </a:p>
        </p:txBody>
      </p:sp>
      <p:sp>
        <p:nvSpPr>
          <p:cNvPr id="2" name="فقاعة التفكير: على شكل سحابة 1">
            <a:extLst>
              <a:ext uri="{FF2B5EF4-FFF2-40B4-BE49-F238E27FC236}">
                <a16:creationId xmlns:a16="http://schemas.microsoft.com/office/drawing/2014/main" id="{824AAED5-C8DC-4E15-8878-DB7AF4E064B0}"/>
              </a:ext>
            </a:extLst>
          </p:cNvPr>
          <p:cNvSpPr/>
          <p:nvPr/>
        </p:nvSpPr>
        <p:spPr>
          <a:xfrm>
            <a:off x="569741" y="423214"/>
            <a:ext cx="10902462" cy="1386371"/>
          </a:xfrm>
          <a:prstGeom prst="cloudCallout">
            <a:avLst>
              <a:gd name="adj1" fmla="val 1096"/>
              <a:gd name="adj2" fmla="val 8178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</a:rPr>
              <a:t>المقارنة بين عددين  متفقين بعدد المنازل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356F2CE-E42A-4DC9-929C-CB1C0581393B}"/>
              </a:ext>
            </a:extLst>
          </p:cNvPr>
          <p:cNvSpPr/>
          <p:nvPr/>
        </p:nvSpPr>
        <p:spPr>
          <a:xfrm>
            <a:off x="7160455" y="4683184"/>
            <a:ext cx="1083214" cy="8862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8800" b="1" dirty="0">
                <a:solidFill>
                  <a:srgbClr val="FF0000"/>
                </a:solidFill>
              </a:rPr>
              <a:t>&gt;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56A21267-127F-4734-AFD5-6DF418F651B3}"/>
              </a:ext>
            </a:extLst>
          </p:cNvPr>
          <p:cNvSpPr/>
          <p:nvPr/>
        </p:nvSpPr>
        <p:spPr>
          <a:xfrm>
            <a:off x="3825236" y="4612671"/>
            <a:ext cx="2651760" cy="8862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</a:rPr>
              <a:t>2317</a:t>
            </a:r>
          </a:p>
        </p:txBody>
      </p: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55F45675-6BBF-4E66-9D9E-7AC0C494C3ED}"/>
              </a:ext>
            </a:extLst>
          </p:cNvPr>
          <p:cNvSpPr/>
          <p:nvPr/>
        </p:nvSpPr>
        <p:spPr>
          <a:xfrm>
            <a:off x="9340947" y="4737981"/>
            <a:ext cx="2651760" cy="88626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</a:rPr>
              <a:t>2565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4" name="قوس كبير أيمن 3">
            <a:extLst>
              <a:ext uri="{FF2B5EF4-FFF2-40B4-BE49-F238E27FC236}">
                <a16:creationId xmlns:a16="http://schemas.microsoft.com/office/drawing/2014/main" id="{53342CE1-5119-46D0-92DC-ADAD217508A1}"/>
              </a:ext>
            </a:extLst>
          </p:cNvPr>
          <p:cNvSpPr/>
          <p:nvPr/>
        </p:nvSpPr>
        <p:spPr>
          <a:xfrm rot="16200000">
            <a:off x="6942868" y="1633977"/>
            <a:ext cx="702464" cy="5359787"/>
          </a:xfrm>
          <a:prstGeom prst="rightBrace">
            <a:avLst>
              <a:gd name="adj1" fmla="val 60402"/>
              <a:gd name="adj2" fmla="val 50491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E2353EC8-9691-4CA4-BB6E-8E426DD18DA6}"/>
              </a:ext>
            </a:extLst>
          </p:cNvPr>
          <p:cNvSpPr/>
          <p:nvPr/>
        </p:nvSpPr>
        <p:spPr>
          <a:xfrm>
            <a:off x="6951789" y="3620109"/>
            <a:ext cx="832339" cy="3925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=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5" name="قوس كبير أيمن 4">
            <a:extLst>
              <a:ext uri="{FF2B5EF4-FFF2-40B4-BE49-F238E27FC236}">
                <a16:creationId xmlns:a16="http://schemas.microsoft.com/office/drawing/2014/main" id="{5D353B5E-520E-4488-9C55-7B6F6AED6889}"/>
              </a:ext>
            </a:extLst>
          </p:cNvPr>
          <p:cNvSpPr/>
          <p:nvPr/>
        </p:nvSpPr>
        <p:spPr>
          <a:xfrm rot="16200000" flipH="1">
            <a:off x="7191011" y="3036201"/>
            <a:ext cx="951763" cy="5514535"/>
          </a:xfrm>
          <a:prstGeom prst="rightBrace">
            <a:avLst>
              <a:gd name="adj1" fmla="val 75183"/>
              <a:gd name="adj2" fmla="val 53746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433565E9-8C0A-4FC8-8654-9531C4E19852}"/>
              </a:ext>
            </a:extLst>
          </p:cNvPr>
          <p:cNvSpPr/>
          <p:nvPr/>
        </p:nvSpPr>
        <p:spPr>
          <a:xfrm>
            <a:off x="7520358" y="6352255"/>
            <a:ext cx="832339" cy="3925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&gt;</a:t>
            </a:r>
            <a:endParaRPr lang="ar-SA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587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4" grpId="0" animBg="1"/>
      <p:bldP spid="9" grpId="0" animBg="1"/>
      <p:bldP spid="5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فقاعة التفكير: على شكل سحابة 1">
            <a:extLst>
              <a:ext uri="{FF2B5EF4-FFF2-40B4-BE49-F238E27FC236}">
                <a16:creationId xmlns:a16="http://schemas.microsoft.com/office/drawing/2014/main" id="{824AAED5-C8DC-4E15-8878-DB7AF4E064B0}"/>
              </a:ext>
            </a:extLst>
          </p:cNvPr>
          <p:cNvSpPr/>
          <p:nvPr/>
        </p:nvSpPr>
        <p:spPr>
          <a:xfrm>
            <a:off x="644769" y="309489"/>
            <a:ext cx="10902462" cy="1386371"/>
          </a:xfrm>
          <a:prstGeom prst="cloudCallout">
            <a:avLst>
              <a:gd name="adj1" fmla="val 1096"/>
              <a:gd name="adj2" fmla="val 8178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</a:rPr>
              <a:t>تعالوا بنا نتمرن على الترتيب تنازلي</a:t>
            </a:r>
            <a:endParaRPr lang="ar-SA" sz="2400" b="1" dirty="0">
              <a:solidFill>
                <a:schemeClr val="tx1"/>
              </a:solidFill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03D20703-F25E-46DD-8DD0-B6E6CBDCCF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889" l="27556" r="64889">
                        <a14:foregroundMark x1="44000" y1="89778" x2="44000" y2="89778"/>
                        <a14:foregroundMark x1="41778" y1="86222" x2="41778" y2="862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82802" y="1695860"/>
            <a:ext cx="2143125" cy="2143125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A382E2B4-835F-4A65-90D4-47E251A754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2525" y="2009367"/>
            <a:ext cx="2266950" cy="2019300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EA31CFF8-989A-4AD6-9029-1CF0FE0C4C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18448" y="1695860"/>
            <a:ext cx="2190750" cy="2095500"/>
          </a:xfrm>
          <a:prstGeom prst="rect">
            <a:avLst/>
          </a:prstGeom>
        </p:spPr>
      </p:pic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F0116FE0-6B4A-4457-BD56-514A1D84D410}"/>
              </a:ext>
            </a:extLst>
          </p:cNvPr>
          <p:cNvSpPr/>
          <p:nvPr/>
        </p:nvSpPr>
        <p:spPr>
          <a:xfrm>
            <a:off x="9017391" y="3838985"/>
            <a:ext cx="1519311" cy="73301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1457</a:t>
            </a:r>
            <a:endParaRPr lang="ar-SA" b="1" dirty="0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B659CA91-9182-4F53-B3ED-1A43BF754967}"/>
              </a:ext>
            </a:extLst>
          </p:cNvPr>
          <p:cNvSpPr/>
          <p:nvPr/>
        </p:nvSpPr>
        <p:spPr>
          <a:xfrm>
            <a:off x="1594708" y="3838984"/>
            <a:ext cx="1519311" cy="73301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654</a:t>
            </a:r>
            <a:endParaRPr lang="ar-SA" b="1" dirty="0"/>
          </a:p>
        </p:txBody>
      </p:sp>
      <p:sp>
        <p:nvSpPr>
          <p:cNvPr id="26" name="مستطيل: زوايا مستديرة 25">
            <a:extLst>
              <a:ext uri="{FF2B5EF4-FFF2-40B4-BE49-F238E27FC236}">
                <a16:creationId xmlns:a16="http://schemas.microsoft.com/office/drawing/2014/main" id="{0C613D9B-46DE-47DB-A2E8-30C770BDD92F}"/>
              </a:ext>
            </a:extLst>
          </p:cNvPr>
          <p:cNvSpPr/>
          <p:nvPr/>
        </p:nvSpPr>
        <p:spPr>
          <a:xfrm>
            <a:off x="5495779" y="3838983"/>
            <a:ext cx="1519311" cy="73301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2684</a:t>
            </a:r>
            <a:endParaRPr lang="ar-SA" b="1" dirty="0"/>
          </a:p>
        </p:txBody>
      </p:sp>
      <p:sp>
        <p:nvSpPr>
          <p:cNvPr id="29" name="شكل بيضاوي 28">
            <a:extLst>
              <a:ext uri="{FF2B5EF4-FFF2-40B4-BE49-F238E27FC236}">
                <a16:creationId xmlns:a16="http://schemas.microsoft.com/office/drawing/2014/main" id="{B2134F00-8F4A-4F0C-A497-67CB4BBCB62D}"/>
              </a:ext>
            </a:extLst>
          </p:cNvPr>
          <p:cNvSpPr/>
          <p:nvPr/>
        </p:nvSpPr>
        <p:spPr>
          <a:xfrm>
            <a:off x="8239346" y="3899572"/>
            <a:ext cx="778045" cy="67525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/>
              <a:t>2</a:t>
            </a:r>
            <a:endParaRPr lang="ar-SA" dirty="0"/>
          </a:p>
        </p:txBody>
      </p:sp>
      <p:sp>
        <p:nvSpPr>
          <p:cNvPr id="31" name="شكل بيضاوي 30">
            <a:extLst>
              <a:ext uri="{FF2B5EF4-FFF2-40B4-BE49-F238E27FC236}">
                <a16:creationId xmlns:a16="http://schemas.microsoft.com/office/drawing/2014/main" id="{27F59578-D990-40A2-AA25-7123BA030232}"/>
              </a:ext>
            </a:extLst>
          </p:cNvPr>
          <p:cNvSpPr/>
          <p:nvPr/>
        </p:nvSpPr>
        <p:spPr>
          <a:xfrm>
            <a:off x="4717734" y="3896750"/>
            <a:ext cx="778045" cy="67525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/>
              <a:t>1</a:t>
            </a:r>
            <a:endParaRPr lang="ar-SA" dirty="0"/>
          </a:p>
        </p:txBody>
      </p:sp>
      <p:sp>
        <p:nvSpPr>
          <p:cNvPr id="33" name="شكل بيضاوي 32">
            <a:extLst>
              <a:ext uri="{FF2B5EF4-FFF2-40B4-BE49-F238E27FC236}">
                <a16:creationId xmlns:a16="http://schemas.microsoft.com/office/drawing/2014/main" id="{EABF0344-0D57-4723-B04A-ECC6195758F2}"/>
              </a:ext>
            </a:extLst>
          </p:cNvPr>
          <p:cNvSpPr/>
          <p:nvPr/>
        </p:nvSpPr>
        <p:spPr>
          <a:xfrm>
            <a:off x="803545" y="3869649"/>
            <a:ext cx="778045" cy="67525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/>
              <a:t>3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108087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6" grpId="0" animBg="1"/>
      <p:bldP spid="29" grpId="0" animBg="1"/>
      <p:bldP spid="31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94272"/>
            <a:ext cx="10869637" cy="133472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ar-SA" sz="8000" b="1" dirty="0">
                <a:solidFill>
                  <a:srgbClr val="FF0000"/>
                </a:solidFill>
              </a:rPr>
              <a:t>وإلى لقاء جديد في درس جديد</a:t>
            </a:r>
            <a:endParaRPr lang="ar-SA" sz="1400" b="1" dirty="0">
              <a:solidFill>
                <a:srgbClr val="FF0000"/>
              </a:solidFill>
            </a:endParaRPr>
          </a:p>
          <a:p>
            <a:endParaRPr lang="ar-S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607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267</TotalTime>
  <Words>112</Words>
  <Application>Microsoft Office PowerPoint</Application>
  <PresentationFormat>شاشة عريضة</PresentationFormat>
  <Paragraphs>32</Paragraphs>
  <Slides>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0" baseType="lpstr">
      <vt:lpstr>Arial</vt:lpstr>
      <vt:lpstr>Calibri</vt:lpstr>
      <vt:lpstr>school</vt:lpstr>
      <vt:lpstr>الصف: الثالث المادة: حساب العنوان:  الموازنة بين عددين حتى  أربع منازل  وترتيبها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Asus</cp:lastModifiedBy>
  <cp:revision>28</cp:revision>
  <dcterms:created xsi:type="dcterms:W3CDTF">2020-05-02T02:36:07Z</dcterms:created>
  <dcterms:modified xsi:type="dcterms:W3CDTF">2020-08-22T14:17:17Z</dcterms:modified>
</cp:coreProperties>
</file>