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412343"/>
            <a:ext cx="3761405" cy="2220686"/>
          </a:xfrm>
        </p:spPr>
        <p:txBody>
          <a:bodyPr>
            <a:noAutofit/>
          </a:bodyPr>
          <a:lstStyle/>
          <a:p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</a:rPr>
              <a:t>الصف</a:t>
            </a:r>
            <a:r>
              <a:rPr lang="ar-SA" sz="3600" dirty="0" smtClean="0"/>
              <a:t> : </a:t>
            </a:r>
            <a:r>
              <a:rPr lang="ar-SA" sz="3600" dirty="0" smtClean="0">
                <a:solidFill>
                  <a:srgbClr val="FF0000"/>
                </a:solidFill>
              </a:rPr>
              <a:t>الثالث </a:t>
            </a:r>
            <a:r>
              <a:rPr lang="ar-SA" sz="3600" dirty="0" smtClean="0"/>
              <a:t/>
            </a:r>
            <a:br>
              <a:rPr lang="ar-SA" sz="3600" dirty="0" smtClean="0"/>
            </a:br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</a:rPr>
              <a:t>المادة </a:t>
            </a:r>
            <a:r>
              <a:rPr lang="ar-SA" sz="3600" dirty="0" smtClean="0"/>
              <a:t>: </a:t>
            </a:r>
            <a:r>
              <a:rPr lang="ar-SA" sz="3600" dirty="0" smtClean="0">
                <a:solidFill>
                  <a:srgbClr val="FF0000"/>
                </a:solidFill>
              </a:rPr>
              <a:t>اللغة العربية </a:t>
            </a:r>
            <a:r>
              <a:rPr lang="ar-SA" sz="3600" dirty="0" smtClean="0"/>
              <a:t/>
            </a:r>
            <a:br>
              <a:rPr lang="ar-SA" sz="3600" dirty="0" smtClean="0"/>
            </a:br>
            <a:r>
              <a:rPr lang="ar-SA" sz="3600" dirty="0" smtClean="0">
                <a:solidFill>
                  <a:srgbClr val="FF0000"/>
                </a:solidFill>
              </a:rPr>
              <a:t>مهارات ومعارف </a:t>
            </a:r>
            <a:r>
              <a:rPr lang="ar-SA" sz="3600" dirty="0" smtClean="0"/>
              <a:t/>
            </a:r>
            <a:br>
              <a:rPr lang="ar-SA" sz="3600" dirty="0" smtClean="0"/>
            </a:br>
            <a:r>
              <a:rPr lang="ar-SA" sz="3600" dirty="0" smtClean="0">
                <a:solidFill>
                  <a:schemeClr val="accent1"/>
                </a:solidFill>
              </a:rPr>
              <a:t>عنوان الدرس : الهرم الغذائي  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12799"/>
          </a:xfrm>
        </p:spPr>
        <p:txBody>
          <a:bodyPr>
            <a:normAutofit fontScale="90000"/>
          </a:bodyPr>
          <a:lstStyle/>
          <a:p>
            <a:r>
              <a:rPr lang="ar-SA" sz="3600" dirty="0" smtClean="0">
                <a:solidFill>
                  <a:srgbClr val="FF0000"/>
                </a:solidFill>
              </a:rPr>
              <a:t>عزيزي التلميذ </a:t>
            </a:r>
            <a:r>
              <a:rPr lang="ar-SA" sz="3600" dirty="0" smtClean="0">
                <a:solidFill>
                  <a:srgbClr val="FF0000"/>
                </a:solidFill>
              </a:rPr>
              <a:t>يُتَوقع منكَ </a:t>
            </a:r>
            <a:r>
              <a:rPr lang="ar-SA" sz="3600" dirty="0" smtClean="0">
                <a:solidFill>
                  <a:srgbClr val="FF0000"/>
                </a:solidFill>
              </a:rPr>
              <a:t>في </a:t>
            </a:r>
            <a:r>
              <a:rPr lang="ar-SA" sz="3600" dirty="0" smtClean="0">
                <a:solidFill>
                  <a:srgbClr val="FF0000"/>
                </a:solidFill>
              </a:rPr>
              <a:t>نهايةِ الدرسِ </a:t>
            </a:r>
            <a:r>
              <a:rPr lang="ar-SA" sz="3600" dirty="0" smtClean="0">
                <a:solidFill>
                  <a:srgbClr val="FF0000"/>
                </a:solidFill>
              </a:rPr>
              <a:t>أ </a:t>
            </a:r>
            <a:r>
              <a:rPr lang="ar-SA" sz="3600" dirty="0" smtClean="0">
                <a:solidFill>
                  <a:srgbClr val="FF0000"/>
                </a:solidFill>
              </a:rPr>
              <a:t>نْ تَكون </a:t>
            </a:r>
            <a:r>
              <a:rPr lang="ar-SA" sz="3600" dirty="0" smtClean="0">
                <a:solidFill>
                  <a:srgbClr val="FF0000"/>
                </a:solidFill>
              </a:rPr>
              <a:t>قادراً </a:t>
            </a:r>
            <a:r>
              <a:rPr lang="ar-SA" sz="3600" dirty="0" smtClean="0">
                <a:solidFill>
                  <a:srgbClr val="FF0000"/>
                </a:solidFill>
              </a:rPr>
              <a:t>على: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A" dirty="0" smtClean="0"/>
              <a:t> 1.قراءة الدرس قراءة سليمة ومعبرة    </a:t>
            </a:r>
          </a:p>
          <a:p>
            <a:pPr marL="0" indent="0" algn="r">
              <a:buNone/>
            </a:pPr>
            <a:r>
              <a:rPr lang="ar-SA" dirty="0" smtClean="0"/>
              <a:t> 2.تختار المعنى المناسب للكلمة الملونة  </a:t>
            </a:r>
          </a:p>
          <a:p>
            <a:pPr marL="0" indent="0" algn="r">
              <a:buNone/>
            </a:pPr>
            <a:r>
              <a:rPr lang="ar-SA" dirty="0" smtClean="0"/>
              <a:t> 3.أن تجيب عن الأسئلة المتعلقة بموضوع الدرس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أتأملُ </a:t>
            </a:r>
            <a:r>
              <a:rPr lang="ar-SA" dirty="0" smtClean="0">
                <a:solidFill>
                  <a:srgbClr val="FF0000"/>
                </a:solidFill>
              </a:rPr>
              <a:t>الصورَ </a:t>
            </a:r>
            <a:r>
              <a:rPr lang="ar-SA" dirty="0" smtClean="0">
                <a:solidFill>
                  <a:srgbClr val="FF0000"/>
                </a:solidFill>
              </a:rPr>
              <a:t>الآتية: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6" y="1417638"/>
            <a:ext cx="4731657" cy="27044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24" y="1417637"/>
            <a:ext cx="3446419" cy="27044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558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accent1"/>
                </a:solidFill>
              </a:rPr>
              <a:t>هيا بنا نقرأ: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4686"/>
            <a:ext cx="8229600" cy="449942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الصِّحةُ الجيِّدةُ مُرتبطةٌ بالغِذاءِ الذي نأكلهُ ، فسوءُ التغذيةِ يُقلِّلُ مِن    النّشاطِ و القدرةِ على التفكيرِ بينما تُعطي التَّغذيةُ الصِّحيةُ صِحةً جيَّدةً  وتزيدُ النّشاطِ الذِهنيّ .</a:t>
            </a:r>
          </a:p>
          <a:p>
            <a:pPr marL="0" indent="0" algn="ctr">
              <a:buNone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  <a:p>
            <a:pPr marL="0" indent="0" algn="r">
              <a:buNone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وفي عامِ 1992 م ابتكرَ العُلماءُ ( الهَرمَ الغِذائيّ) حيثُ وضعوا الأطعمةَ في   مجموعاتٍ على شكلِ سلسلةٍ هَرميَّةٍ تُذكّر الفَرد بأهميّةِ التَّنويعِ في الغذاءِ ،                       منْ أجلِ الحصولِ على جميعِ العناصرِ الغذائيةِ.         </a:t>
            </a:r>
          </a:p>
          <a:p>
            <a:pPr marL="0" indent="0" algn="r">
              <a:buNone/>
            </a:pPr>
            <a:r>
              <a:rPr lang="ar-SA" dirty="0" smtClean="0"/>
              <a:t>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314" y="1277258"/>
            <a:ext cx="8157029" cy="4848906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يَتَكونُ الهَرمُ الغِذائيّ مِنْ ستِّ مجموعاتٍ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تَضمُّ كلَّ مجموعةٍ أَنواعاً مُحدّدةً مِن الطَّعامِ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المجموعةُ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الأولى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تَشْمُلُ الحبوبَ والخبزَ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الأَرُزَّ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 و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المجموعةُ الثانيةُ تَشمُلُ الخُضرَ، و  المجموعةُ الثَّالثةُ تشملُ الفواكهَ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والمجموعةُ الرابعةُ تشملُ اللحومَ والأسماكَ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البَيْضَ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و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المجموعةُ    </a:t>
            </a:r>
            <a:r>
              <a:rPr lang="en-US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الخامسةُ تشملُ الحليبَ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الألبانَ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الأجبانَ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أمَّا المجموعةُ السَّادسةُ و   الأخيرةُ فتشمُلُ الدّهونَ والزيوتَ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الحلويات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أختارُ المعنى المناسب للكلمات الآتية: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A" dirty="0" smtClean="0"/>
              <a:t>   1.نشاط ذهني </a:t>
            </a:r>
            <a:r>
              <a:rPr lang="ar-SA" dirty="0" smtClean="0">
                <a:solidFill>
                  <a:srgbClr val="FF0000"/>
                </a:solidFill>
              </a:rPr>
              <a:t>فائق   </a:t>
            </a:r>
          </a:p>
          <a:p>
            <a:pPr marL="0" indent="0" algn="r">
              <a:buNone/>
            </a:pPr>
            <a:r>
              <a:rPr lang="ar-SA" dirty="0" smtClean="0">
                <a:solidFill>
                  <a:srgbClr val="FF0000"/>
                </a:solidFill>
              </a:rPr>
              <a:t>         ممتاز</a:t>
            </a:r>
            <a:r>
              <a:rPr lang="ar-SA" dirty="0" smtClean="0"/>
              <a:t> – جيد – </a:t>
            </a:r>
            <a:r>
              <a:rPr lang="ar-SA" dirty="0" smtClean="0"/>
              <a:t>ضعيف</a:t>
            </a:r>
            <a:endParaRPr lang="ar-SA" dirty="0" smtClean="0"/>
          </a:p>
          <a:p>
            <a:pPr marL="0" indent="0" algn="r">
              <a:buNone/>
            </a:pPr>
            <a:r>
              <a:rPr lang="ar-SA" dirty="0" smtClean="0"/>
              <a:t>   2.</a:t>
            </a:r>
            <a:r>
              <a:rPr lang="ar-SA" dirty="0" smtClean="0">
                <a:solidFill>
                  <a:srgbClr val="FF0000"/>
                </a:solidFill>
              </a:rPr>
              <a:t>ابتكر</a:t>
            </a:r>
            <a:r>
              <a:rPr lang="ar-SA" dirty="0" smtClean="0"/>
              <a:t> العلماء الهرم الغذائي </a:t>
            </a:r>
          </a:p>
          <a:p>
            <a:pPr marL="0" indent="0" algn="r">
              <a:buNone/>
            </a:pPr>
            <a:r>
              <a:rPr lang="ar-SA" dirty="0" smtClean="0"/>
              <a:t>                  ابتدأ – اختار – </a:t>
            </a:r>
            <a:r>
              <a:rPr lang="ar-SA" dirty="0" smtClean="0">
                <a:solidFill>
                  <a:srgbClr val="FF0000"/>
                </a:solidFill>
              </a:rPr>
              <a:t>اخترع  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أجيبُ عن الأسئلة التالية: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A" dirty="0" smtClean="0"/>
              <a:t> بماذا ترتبط الصحة الجيدة؟</a:t>
            </a:r>
          </a:p>
          <a:p>
            <a:pPr marL="0" indent="0" algn="r">
              <a:buNone/>
            </a:pPr>
            <a:r>
              <a:rPr lang="ar-SA" dirty="0" smtClean="0"/>
              <a:t>     </a:t>
            </a:r>
            <a:r>
              <a:rPr lang="ar-SA" dirty="0" smtClean="0">
                <a:solidFill>
                  <a:srgbClr val="FF0000"/>
                </a:solidFill>
              </a:rPr>
              <a:t>الصحة الجيدة مرتبطة بالغذاء الذي نأكله </a:t>
            </a:r>
          </a:p>
          <a:p>
            <a:pPr marL="0" indent="0" algn="r">
              <a:buNone/>
            </a:pPr>
            <a:r>
              <a:rPr lang="ar-SA" dirty="0" smtClean="0"/>
              <a:t>  في أي عام ابتكر العلماء الهرم الغذائي؟           </a:t>
            </a:r>
          </a:p>
          <a:p>
            <a:pPr marL="0" indent="0">
              <a:buNone/>
            </a:pPr>
            <a:r>
              <a:rPr lang="ar-SA" dirty="0" smtClean="0">
                <a:solidFill>
                  <a:srgbClr val="FF0000"/>
                </a:solidFill>
              </a:rPr>
              <a:t>في عام 1992 ابتكر العلماء الهرم الغذائي  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4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150</TotalTime>
  <Words>233</Words>
  <Application>Microsoft Office PowerPoint</Application>
  <PresentationFormat>عرض على الشاشة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Arial</vt:lpstr>
      <vt:lpstr>Calibri</vt:lpstr>
      <vt:lpstr>Sakkal Majalla</vt:lpstr>
      <vt:lpstr>Times New Roman</vt:lpstr>
      <vt:lpstr>school</vt:lpstr>
      <vt:lpstr>الصف : الثالث  المادة : اللغة العربية  مهارات ومعارف  عنوان الدرس : الهرم الغذائي  </vt:lpstr>
      <vt:lpstr>عزيزي التلميذ يُتَوقع منكَ في نهايةِ الدرسِ أ نْ تَكون قادراً على:</vt:lpstr>
      <vt:lpstr>أتأملُ الصورَ الآتية:</vt:lpstr>
      <vt:lpstr>هيا بنا نقرأ: </vt:lpstr>
      <vt:lpstr>3</vt:lpstr>
      <vt:lpstr>أختارُ المعنى المناسب للكلمات الآتية:</vt:lpstr>
      <vt:lpstr>أجيبُ عن الأسئلة التالية: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syriarelief-laptop</cp:lastModifiedBy>
  <cp:revision>21</cp:revision>
  <dcterms:created xsi:type="dcterms:W3CDTF">2020-05-02T02:36:07Z</dcterms:created>
  <dcterms:modified xsi:type="dcterms:W3CDTF">2020-07-22T07:56:45Z</dcterms:modified>
</cp:coreProperties>
</file>