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62" r:id="rId3"/>
    <p:sldId id="259" r:id="rId4"/>
    <p:sldId id="281" r:id="rId5"/>
    <p:sldId id="258" r:id="rId6"/>
    <p:sldId id="283" r:id="rId7"/>
    <p:sldId id="282" r:id="rId8"/>
    <p:sldId id="279" r:id="rId9"/>
    <p:sldId id="278" r:id="rId10"/>
    <p:sldId id="27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410" autoAdjust="0"/>
  </p:normalViewPr>
  <p:slideViewPr>
    <p:cSldViewPr snapToGrid="0" snapToObjects="1">
      <p:cViewPr varScale="1">
        <p:scale>
          <a:sx n="63" d="100"/>
          <a:sy n="63" d="100"/>
        </p:scale>
        <p:origin x="222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37095" y="4038599"/>
            <a:ext cx="3903785" cy="2938975"/>
          </a:xfrm>
        </p:spPr>
        <p:txBody>
          <a:bodyPr>
            <a:normAutofit fontScale="90000"/>
          </a:bodyPr>
          <a:lstStyle/>
          <a:p>
            <a:r>
              <a:rPr lang="ar-SA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الصف:</a:t>
            </a:r>
            <a:r>
              <a:rPr lang="ar-SA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الثالث</a:t>
            </a:r>
            <a:br>
              <a:rPr lang="ar-SA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SA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المادة: </a:t>
            </a:r>
            <a:r>
              <a:rPr lang="ar-SA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حساب</a:t>
            </a:r>
            <a:br>
              <a:rPr lang="ar-SA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SA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العنوان:</a:t>
            </a:r>
            <a:r>
              <a:rPr lang="ar-SA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r>
              <a:rPr lang="ar-SY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جمع المئات والألوف وطرحها</a:t>
            </a:r>
            <a:br>
              <a:rPr lang="ar-SA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endParaRPr lang="en-US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44040"/>
            <a:ext cx="10869637" cy="138684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ar-SA" sz="8000" b="1" dirty="0">
                <a:solidFill>
                  <a:srgbClr val="FF0000"/>
                </a:solidFill>
              </a:rPr>
              <a:t>وإلى لقاء جديد في درس جديد</a:t>
            </a:r>
            <a:endParaRPr lang="ar-SA" sz="1400" b="1" dirty="0">
              <a:solidFill>
                <a:srgbClr val="FF0000"/>
              </a:solidFill>
            </a:endParaRPr>
          </a:p>
          <a:p>
            <a:endParaRPr lang="ar-SA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1607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فقاعة التفكير: على شكل سحابة 4">
            <a:extLst>
              <a:ext uri="{FF2B5EF4-FFF2-40B4-BE49-F238E27FC236}">
                <a16:creationId xmlns:a16="http://schemas.microsoft.com/office/drawing/2014/main" id="{0B5DC72E-94E6-4874-96BE-926ADA51B0F9}"/>
              </a:ext>
            </a:extLst>
          </p:cNvPr>
          <p:cNvSpPr/>
          <p:nvPr/>
        </p:nvSpPr>
        <p:spPr>
          <a:xfrm>
            <a:off x="3012745" y="441960"/>
            <a:ext cx="6725615" cy="1746261"/>
          </a:xfrm>
          <a:prstGeom prst="cloudCallout">
            <a:avLst>
              <a:gd name="adj1" fmla="val 1312"/>
              <a:gd name="adj2" fmla="val 7647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سحابة 5">
            <a:extLst>
              <a:ext uri="{FF2B5EF4-FFF2-40B4-BE49-F238E27FC236}">
                <a16:creationId xmlns:a16="http://schemas.microsoft.com/office/drawing/2014/main" id="{C93F9F55-174A-499A-ADB4-FC57CE8700FA}"/>
              </a:ext>
            </a:extLst>
          </p:cNvPr>
          <p:cNvSpPr/>
          <p:nvPr/>
        </p:nvSpPr>
        <p:spPr>
          <a:xfrm>
            <a:off x="3825954" y="2372888"/>
            <a:ext cx="5099195" cy="1056113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1- </a:t>
            </a:r>
            <a:r>
              <a:rPr lang="ar-SA" sz="320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أن </a:t>
            </a:r>
            <a:r>
              <a:rPr lang="ar-SY" sz="32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تجمع عددين ضمن منزلة الألوف </a:t>
            </a:r>
            <a:endParaRPr kumimoji="0" lang="ar-SA" sz="2000" b="1" i="0" u="none" strike="noStrike" kern="1200" cap="none" spc="0" normalizeH="0" baseline="0" noProof="0" dirty="0">
              <a:ln/>
              <a:solidFill>
                <a:srgbClr val="9BBB59"/>
              </a:solidFill>
              <a:effectLst>
                <a:glow rad="228600">
                  <a:srgbClr val="4BACC6">
                    <a:satMod val="175000"/>
                    <a:alpha val="40000"/>
                  </a:srgbClr>
                </a:glow>
              </a:effectLst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63FB3FBC-91AD-4894-A75D-DB43A082D277}"/>
              </a:ext>
            </a:extLst>
          </p:cNvPr>
          <p:cNvSpPr txBox="1"/>
          <p:nvPr/>
        </p:nvSpPr>
        <p:spPr>
          <a:xfrm>
            <a:off x="4313904" y="618562"/>
            <a:ext cx="3381124" cy="1569660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/>
                <a:solidFill>
                  <a:srgbClr val="8064A2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عزيزي التلميذ :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/>
                <a:solidFill>
                  <a:srgbClr val="8064A2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ما نرجو تحقيقه في هذا الدرس هو: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B02A79D8-E8DF-479F-BCE5-97764C6ECD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00420" y="4237834"/>
            <a:ext cx="4984955" cy="2697866"/>
          </a:xfrm>
          <a:prstGeom prst="rect">
            <a:avLst/>
          </a:prstGeom>
        </p:spPr>
      </p:pic>
      <p:sp>
        <p:nvSpPr>
          <p:cNvPr id="7" name="سحابة 6">
            <a:extLst>
              <a:ext uri="{FF2B5EF4-FFF2-40B4-BE49-F238E27FC236}">
                <a16:creationId xmlns:a16="http://schemas.microsoft.com/office/drawing/2014/main" id="{6BBFA9D9-F2D4-44E7-976C-6D50E7551569}"/>
              </a:ext>
            </a:extLst>
          </p:cNvPr>
          <p:cNvSpPr/>
          <p:nvPr/>
        </p:nvSpPr>
        <p:spPr>
          <a:xfrm>
            <a:off x="3825954" y="3613667"/>
            <a:ext cx="5099195" cy="871447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Y" sz="32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2- أن تطرح عددين ضمن منزلة  الألوف </a:t>
            </a:r>
            <a:endParaRPr kumimoji="0" lang="ar-SA" sz="2000" b="1" i="0" u="none" strike="noStrike" kern="1200" cap="none" spc="0" normalizeH="0" baseline="0" noProof="0" dirty="0">
              <a:ln/>
              <a:solidFill>
                <a:srgbClr val="9BBB59"/>
              </a:solidFill>
              <a:effectLst>
                <a:glow rad="228600">
                  <a:srgbClr val="4BACC6">
                    <a:satMod val="175000"/>
                    <a:alpha val="40000"/>
                  </a:srgbClr>
                </a:glow>
              </a:effectLst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807661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>
            <a:extLst>
              <a:ext uri="{FF2B5EF4-FFF2-40B4-BE49-F238E27FC236}">
                <a16:creationId xmlns:a16="http://schemas.microsoft.com/office/drawing/2014/main" id="{0BC86876-0081-44D4-9CF9-5F34116D468C}"/>
              </a:ext>
            </a:extLst>
          </p:cNvPr>
          <p:cNvSpPr/>
          <p:nvPr/>
        </p:nvSpPr>
        <p:spPr>
          <a:xfrm>
            <a:off x="8763000" y="579120"/>
            <a:ext cx="1889760" cy="838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Y" sz="3200" dirty="0"/>
              <a:t>استكشف</a:t>
            </a:r>
            <a:endParaRPr lang="en-US" sz="3200" dirty="0"/>
          </a:p>
        </p:txBody>
      </p:sp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465BB552-D786-4520-BC00-CA5A762E9A15}"/>
              </a:ext>
            </a:extLst>
          </p:cNvPr>
          <p:cNvSpPr/>
          <p:nvPr/>
        </p:nvSpPr>
        <p:spPr>
          <a:xfrm>
            <a:off x="1143000" y="1676400"/>
            <a:ext cx="9509760" cy="210312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200" dirty="0"/>
              <a:t>شارك صديقنا أحمد في مسابقة ثقافية  أقيمت في المدرسة فجمع في اليوم الأول 2000 نقطة . أما في اليوم الثاني فقد فاز بالمركز الأول على مستوى المدرسة وجمع 6000 نقطة.</a:t>
            </a:r>
          </a:p>
          <a:p>
            <a:pPr algn="ctr"/>
            <a:r>
              <a:rPr lang="ar-SY" sz="3200" dirty="0"/>
              <a:t>ما هو مجموع النقاط التي جمعها أحمد في اليومين معاً ؟ </a:t>
            </a:r>
            <a:endParaRPr lang="en-US" sz="3200" dirty="0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44646D7B-F273-45B8-ACF2-FD3053E162C2}"/>
              </a:ext>
            </a:extLst>
          </p:cNvPr>
          <p:cNvSpPr/>
          <p:nvPr/>
        </p:nvSpPr>
        <p:spPr>
          <a:xfrm>
            <a:off x="4587240" y="4267200"/>
            <a:ext cx="4312920" cy="1219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200" dirty="0"/>
              <a:t>2000+6000=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21718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9DD469D5-7FC6-4D66-A820-B03DBAF8DBC4}"/>
              </a:ext>
            </a:extLst>
          </p:cNvPr>
          <p:cNvSpPr/>
          <p:nvPr/>
        </p:nvSpPr>
        <p:spPr>
          <a:xfrm>
            <a:off x="7863840" y="494714"/>
            <a:ext cx="3416106" cy="64420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Y" sz="3200" b="1" dirty="0"/>
              <a:t>2+6= 8</a:t>
            </a:r>
            <a:endParaRPr lang="en-US" sz="3200" b="1" dirty="0"/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4E5630A6-7F1F-4C44-B16D-483EA0802A85}"/>
              </a:ext>
            </a:extLst>
          </p:cNvPr>
          <p:cNvSpPr/>
          <p:nvPr/>
        </p:nvSpPr>
        <p:spPr>
          <a:xfrm>
            <a:off x="7863840" y="1440104"/>
            <a:ext cx="3416106" cy="64420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Y" sz="3200" b="1" dirty="0"/>
              <a:t>20+60= 80</a:t>
            </a:r>
            <a:endParaRPr lang="en-US" sz="3200" b="1" dirty="0"/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C973767C-2573-4F4A-BD69-D269EF30CCF9}"/>
              </a:ext>
            </a:extLst>
          </p:cNvPr>
          <p:cNvSpPr/>
          <p:nvPr/>
        </p:nvSpPr>
        <p:spPr>
          <a:xfrm>
            <a:off x="7863840" y="2207456"/>
            <a:ext cx="3416106" cy="64420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Y" sz="3200" b="1" dirty="0"/>
              <a:t>200+600= 800</a:t>
            </a:r>
            <a:endParaRPr lang="en-US" sz="3200" b="1" dirty="0"/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4D98A8C4-3B8B-48D8-A702-30A93FDD7A92}"/>
              </a:ext>
            </a:extLst>
          </p:cNvPr>
          <p:cNvSpPr/>
          <p:nvPr/>
        </p:nvSpPr>
        <p:spPr>
          <a:xfrm>
            <a:off x="7863840" y="3018107"/>
            <a:ext cx="3416106" cy="64420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Y" sz="3200" b="1" dirty="0"/>
              <a:t>2000+6000=</a:t>
            </a:r>
            <a:endParaRPr lang="en-US" sz="3200" b="1" dirty="0"/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0747F531-FF1E-4B05-9519-AFD77B78776C}"/>
              </a:ext>
            </a:extLst>
          </p:cNvPr>
          <p:cNvSpPr/>
          <p:nvPr/>
        </p:nvSpPr>
        <p:spPr>
          <a:xfrm>
            <a:off x="5848350" y="525194"/>
            <a:ext cx="1508760" cy="64420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200" dirty="0"/>
              <a:t>2 واحدات</a:t>
            </a:r>
            <a:endParaRPr lang="en-US" sz="320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ADBEF4E2-1BDE-4504-976B-0BE9B6201D7A}"/>
              </a:ext>
            </a:extLst>
          </p:cNvPr>
          <p:cNvSpPr/>
          <p:nvPr/>
        </p:nvSpPr>
        <p:spPr>
          <a:xfrm>
            <a:off x="5070231" y="760541"/>
            <a:ext cx="542778" cy="46981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200" dirty="0"/>
              <a:t>+</a:t>
            </a:r>
            <a:endParaRPr lang="en-US" sz="3200" dirty="0"/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5C88D1CC-0909-4DE1-8C67-AE67DF4120A9}"/>
              </a:ext>
            </a:extLst>
          </p:cNvPr>
          <p:cNvSpPr/>
          <p:nvPr/>
        </p:nvSpPr>
        <p:spPr>
          <a:xfrm>
            <a:off x="3326130" y="555673"/>
            <a:ext cx="1508760" cy="64420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200" dirty="0"/>
              <a:t>6 واحدات</a:t>
            </a:r>
            <a:endParaRPr lang="en-US" sz="3200" dirty="0"/>
          </a:p>
        </p:txBody>
      </p:sp>
      <p:sp>
        <p:nvSpPr>
          <p:cNvPr id="23" name="مستطيل 22">
            <a:extLst>
              <a:ext uri="{FF2B5EF4-FFF2-40B4-BE49-F238E27FC236}">
                <a16:creationId xmlns:a16="http://schemas.microsoft.com/office/drawing/2014/main" id="{A8265984-8661-4252-9C54-71681D35B6AB}"/>
              </a:ext>
            </a:extLst>
          </p:cNvPr>
          <p:cNvSpPr/>
          <p:nvPr/>
        </p:nvSpPr>
        <p:spPr>
          <a:xfrm>
            <a:off x="2548011" y="790137"/>
            <a:ext cx="542778" cy="4402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200" dirty="0"/>
              <a:t>=</a:t>
            </a:r>
            <a:endParaRPr lang="en-US" sz="3200" dirty="0"/>
          </a:p>
        </p:txBody>
      </p:sp>
      <p:sp>
        <p:nvSpPr>
          <p:cNvPr id="25" name="مستطيل 24">
            <a:extLst>
              <a:ext uri="{FF2B5EF4-FFF2-40B4-BE49-F238E27FC236}">
                <a16:creationId xmlns:a16="http://schemas.microsoft.com/office/drawing/2014/main" id="{497DA4D2-26BB-427D-8E16-C4077952A000}"/>
              </a:ext>
            </a:extLst>
          </p:cNvPr>
          <p:cNvSpPr/>
          <p:nvPr/>
        </p:nvSpPr>
        <p:spPr>
          <a:xfrm>
            <a:off x="3326130" y="1396805"/>
            <a:ext cx="1508760" cy="64420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200" dirty="0"/>
              <a:t>6عشرات</a:t>
            </a:r>
            <a:endParaRPr lang="en-US" sz="3200" dirty="0"/>
          </a:p>
        </p:txBody>
      </p:sp>
      <p:sp>
        <p:nvSpPr>
          <p:cNvPr id="27" name="مستطيل 26">
            <a:extLst>
              <a:ext uri="{FF2B5EF4-FFF2-40B4-BE49-F238E27FC236}">
                <a16:creationId xmlns:a16="http://schemas.microsoft.com/office/drawing/2014/main" id="{B95F84FE-23A8-43F9-900D-41C270F1D143}"/>
              </a:ext>
            </a:extLst>
          </p:cNvPr>
          <p:cNvSpPr/>
          <p:nvPr/>
        </p:nvSpPr>
        <p:spPr>
          <a:xfrm>
            <a:off x="5848350" y="1396804"/>
            <a:ext cx="1508760" cy="64420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200" dirty="0"/>
              <a:t>2عشرات</a:t>
            </a:r>
            <a:endParaRPr lang="en-US" sz="3200" dirty="0"/>
          </a:p>
        </p:txBody>
      </p:sp>
      <p:sp>
        <p:nvSpPr>
          <p:cNvPr id="29" name="مستطيل 28">
            <a:extLst>
              <a:ext uri="{FF2B5EF4-FFF2-40B4-BE49-F238E27FC236}">
                <a16:creationId xmlns:a16="http://schemas.microsoft.com/office/drawing/2014/main" id="{7A33C034-04D0-4688-B683-ED48DBE2011B}"/>
              </a:ext>
            </a:extLst>
          </p:cNvPr>
          <p:cNvSpPr/>
          <p:nvPr/>
        </p:nvSpPr>
        <p:spPr>
          <a:xfrm>
            <a:off x="5848350" y="2203371"/>
            <a:ext cx="1508760" cy="64420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200" dirty="0"/>
              <a:t>2 مئات</a:t>
            </a:r>
            <a:endParaRPr lang="en-US" sz="3200" dirty="0"/>
          </a:p>
        </p:txBody>
      </p:sp>
      <p:sp>
        <p:nvSpPr>
          <p:cNvPr id="31" name="مستطيل 30">
            <a:extLst>
              <a:ext uri="{FF2B5EF4-FFF2-40B4-BE49-F238E27FC236}">
                <a16:creationId xmlns:a16="http://schemas.microsoft.com/office/drawing/2014/main" id="{0E17C8F9-1979-465E-8ABE-63FD0431E5CE}"/>
              </a:ext>
            </a:extLst>
          </p:cNvPr>
          <p:cNvSpPr/>
          <p:nvPr/>
        </p:nvSpPr>
        <p:spPr>
          <a:xfrm>
            <a:off x="5848350" y="3018106"/>
            <a:ext cx="1508760" cy="64420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200" dirty="0"/>
              <a:t>2 ألوف</a:t>
            </a:r>
            <a:endParaRPr lang="en-US" sz="3200" dirty="0"/>
          </a:p>
        </p:txBody>
      </p:sp>
      <p:sp>
        <p:nvSpPr>
          <p:cNvPr id="33" name="مستطيل 32">
            <a:extLst>
              <a:ext uri="{FF2B5EF4-FFF2-40B4-BE49-F238E27FC236}">
                <a16:creationId xmlns:a16="http://schemas.microsoft.com/office/drawing/2014/main" id="{0ACF0BAE-F4D8-455B-8201-DCC5175A2022}"/>
              </a:ext>
            </a:extLst>
          </p:cNvPr>
          <p:cNvSpPr/>
          <p:nvPr/>
        </p:nvSpPr>
        <p:spPr>
          <a:xfrm>
            <a:off x="3326130" y="3018106"/>
            <a:ext cx="1508760" cy="64420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200" dirty="0"/>
              <a:t>6 ألوف</a:t>
            </a:r>
            <a:endParaRPr lang="en-US" sz="3200" dirty="0"/>
          </a:p>
        </p:txBody>
      </p:sp>
      <p:sp>
        <p:nvSpPr>
          <p:cNvPr id="35" name="مستطيل 34">
            <a:extLst>
              <a:ext uri="{FF2B5EF4-FFF2-40B4-BE49-F238E27FC236}">
                <a16:creationId xmlns:a16="http://schemas.microsoft.com/office/drawing/2014/main" id="{74FDBFF4-4C2A-4D50-9B8A-9CE6F419C453}"/>
              </a:ext>
            </a:extLst>
          </p:cNvPr>
          <p:cNvSpPr/>
          <p:nvPr/>
        </p:nvSpPr>
        <p:spPr>
          <a:xfrm>
            <a:off x="3326130" y="2216551"/>
            <a:ext cx="1508760" cy="64420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200" dirty="0"/>
              <a:t>6 مئات</a:t>
            </a:r>
            <a:endParaRPr lang="en-US" sz="3200" dirty="0"/>
          </a:p>
        </p:txBody>
      </p:sp>
      <p:sp>
        <p:nvSpPr>
          <p:cNvPr id="37" name="مستطيل 36">
            <a:extLst>
              <a:ext uri="{FF2B5EF4-FFF2-40B4-BE49-F238E27FC236}">
                <a16:creationId xmlns:a16="http://schemas.microsoft.com/office/drawing/2014/main" id="{69A7525E-F940-4B77-8771-A2ADC429170A}"/>
              </a:ext>
            </a:extLst>
          </p:cNvPr>
          <p:cNvSpPr/>
          <p:nvPr/>
        </p:nvSpPr>
        <p:spPr>
          <a:xfrm>
            <a:off x="5070231" y="3197679"/>
            <a:ext cx="542778" cy="46981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200" dirty="0"/>
              <a:t>+</a:t>
            </a:r>
            <a:endParaRPr lang="en-US" sz="3200" dirty="0"/>
          </a:p>
        </p:txBody>
      </p:sp>
      <p:sp>
        <p:nvSpPr>
          <p:cNvPr id="39" name="مستطيل 38">
            <a:extLst>
              <a:ext uri="{FF2B5EF4-FFF2-40B4-BE49-F238E27FC236}">
                <a16:creationId xmlns:a16="http://schemas.microsoft.com/office/drawing/2014/main" id="{199510D5-5D72-4E72-9989-D9572A3FD98D}"/>
              </a:ext>
            </a:extLst>
          </p:cNvPr>
          <p:cNvSpPr/>
          <p:nvPr/>
        </p:nvSpPr>
        <p:spPr>
          <a:xfrm>
            <a:off x="5070231" y="2374391"/>
            <a:ext cx="542778" cy="46981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200" dirty="0"/>
              <a:t>+</a:t>
            </a:r>
            <a:endParaRPr lang="en-US" sz="3200" dirty="0"/>
          </a:p>
        </p:txBody>
      </p:sp>
      <p:sp>
        <p:nvSpPr>
          <p:cNvPr id="41" name="مستطيل 40">
            <a:extLst>
              <a:ext uri="{FF2B5EF4-FFF2-40B4-BE49-F238E27FC236}">
                <a16:creationId xmlns:a16="http://schemas.microsoft.com/office/drawing/2014/main" id="{E86A36F0-3CFF-4A13-BC60-1D77F2484397}"/>
              </a:ext>
            </a:extLst>
          </p:cNvPr>
          <p:cNvSpPr/>
          <p:nvPr/>
        </p:nvSpPr>
        <p:spPr>
          <a:xfrm>
            <a:off x="5070231" y="1571191"/>
            <a:ext cx="542778" cy="46981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200" dirty="0"/>
              <a:t>+</a:t>
            </a:r>
            <a:endParaRPr lang="en-US" sz="3200" dirty="0"/>
          </a:p>
        </p:txBody>
      </p:sp>
      <p:sp>
        <p:nvSpPr>
          <p:cNvPr id="43" name="مستطيل 42">
            <a:extLst>
              <a:ext uri="{FF2B5EF4-FFF2-40B4-BE49-F238E27FC236}">
                <a16:creationId xmlns:a16="http://schemas.microsoft.com/office/drawing/2014/main" id="{DA42A24F-9B39-491D-B2F2-17CA6B5E4231}"/>
              </a:ext>
            </a:extLst>
          </p:cNvPr>
          <p:cNvSpPr/>
          <p:nvPr/>
        </p:nvSpPr>
        <p:spPr>
          <a:xfrm>
            <a:off x="2548011" y="3227275"/>
            <a:ext cx="542778" cy="4402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200" dirty="0"/>
              <a:t>=</a:t>
            </a:r>
            <a:endParaRPr lang="en-US" sz="3200" dirty="0"/>
          </a:p>
        </p:txBody>
      </p:sp>
      <p:sp>
        <p:nvSpPr>
          <p:cNvPr id="45" name="مستطيل 44">
            <a:extLst>
              <a:ext uri="{FF2B5EF4-FFF2-40B4-BE49-F238E27FC236}">
                <a16:creationId xmlns:a16="http://schemas.microsoft.com/office/drawing/2014/main" id="{B0046AC6-ED95-4D6B-8332-4BA13D920701}"/>
              </a:ext>
            </a:extLst>
          </p:cNvPr>
          <p:cNvSpPr/>
          <p:nvPr/>
        </p:nvSpPr>
        <p:spPr>
          <a:xfrm>
            <a:off x="2548011" y="2403987"/>
            <a:ext cx="542778" cy="4402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200" dirty="0"/>
              <a:t>=</a:t>
            </a:r>
            <a:endParaRPr lang="en-US" sz="3200" dirty="0"/>
          </a:p>
        </p:txBody>
      </p:sp>
      <p:sp>
        <p:nvSpPr>
          <p:cNvPr id="47" name="مستطيل 46">
            <a:extLst>
              <a:ext uri="{FF2B5EF4-FFF2-40B4-BE49-F238E27FC236}">
                <a16:creationId xmlns:a16="http://schemas.microsoft.com/office/drawing/2014/main" id="{720C7866-2221-4CA5-9DC3-45FFA9A84C29}"/>
              </a:ext>
            </a:extLst>
          </p:cNvPr>
          <p:cNvSpPr/>
          <p:nvPr/>
        </p:nvSpPr>
        <p:spPr>
          <a:xfrm>
            <a:off x="2548011" y="1596704"/>
            <a:ext cx="542778" cy="4402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200" dirty="0"/>
              <a:t>=</a:t>
            </a:r>
            <a:endParaRPr lang="en-US" sz="3200" dirty="0"/>
          </a:p>
        </p:txBody>
      </p:sp>
      <p:sp>
        <p:nvSpPr>
          <p:cNvPr id="49" name="مستطيل 48">
            <a:extLst>
              <a:ext uri="{FF2B5EF4-FFF2-40B4-BE49-F238E27FC236}">
                <a16:creationId xmlns:a16="http://schemas.microsoft.com/office/drawing/2014/main" id="{F2F1EEDC-E6E1-4C1E-8EBE-71814E5487C8}"/>
              </a:ext>
            </a:extLst>
          </p:cNvPr>
          <p:cNvSpPr/>
          <p:nvPr/>
        </p:nvSpPr>
        <p:spPr>
          <a:xfrm>
            <a:off x="803910" y="586153"/>
            <a:ext cx="1508760" cy="64420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200" dirty="0"/>
              <a:t>8 واحدات</a:t>
            </a:r>
            <a:endParaRPr lang="en-US" sz="3200" dirty="0"/>
          </a:p>
        </p:txBody>
      </p:sp>
      <p:sp>
        <p:nvSpPr>
          <p:cNvPr id="51" name="مستطيل 50">
            <a:extLst>
              <a:ext uri="{FF2B5EF4-FFF2-40B4-BE49-F238E27FC236}">
                <a16:creationId xmlns:a16="http://schemas.microsoft.com/office/drawing/2014/main" id="{E526F5B9-3CD2-4A43-8990-E03DE60760AE}"/>
              </a:ext>
            </a:extLst>
          </p:cNvPr>
          <p:cNvSpPr/>
          <p:nvPr/>
        </p:nvSpPr>
        <p:spPr>
          <a:xfrm>
            <a:off x="803910" y="3018106"/>
            <a:ext cx="1508760" cy="64420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200" dirty="0"/>
              <a:t>8 ألوف</a:t>
            </a:r>
            <a:endParaRPr lang="en-US" sz="3200" dirty="0"/>
          </a:p>
        </p:txBody>
      </p:sp>
      <p:sp>
        <p:nvSpPr>
          <p:cNvPr id="53" name="مستطيل 52">
            <a:extLst>
              <a:ext uri="{FF2B5EF4-FFF2-40B4-BE49-F238E27FC236}">
                <a16:creationId xmlns:a16="http://schemas.microsoft.com/office/drawing/2014/main" id="{5B88D018-3FD0-4CB2-AEA9-CEFD528E8EE6}"/>
              </a:ext>
            </a:extLst>
          </p:cNvPr>
          <p:cNvSpPr/>
          <p:nvPr/>
        </p:nvSpPr>
        <p:spPr>
          <a:xfrm>
            <a:off x="803910" y="2221399"/>
            <a:ext cx="1508760" cy="64420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200" dirty="0"/>
              <a:t>8 مئات</a:t>
            </a:r>
            <a:endParaRPr lang="en-US" sz="3200" dirty="0"/>
          </a:p>
        </p:txBody>
      </p:sp>
      <p:sp>
        <p:nvSpPr>
          <p:cNvPr id="55" name="مستطيل 54">
            <a:extLst>
              <a:ext uri="{FF2B5EF4-FFF2-40B4-BE49-F238E27FC236}">
                <a16:creationId xmlns:a16="http://schemas.microsoft.com/office/drawing/2014/main" id="{0FFBF368-4ECA-4169-BD60-CE11A886306A}"/>
              </a:ext>
            </a:extLst>
          </p:cNvPr>
          <p:cNvSpPr/>
          <p:nvPr/>
        </p:nvSpPr>
        <p:spPr>
          <a:xfrm>
            <a:off x="803910" y="1392721"/>
            <a:ext cx="1508760" cy="64420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200" dirty="0"/>
              <a:t>8عشرات</a:t>
            </a:r>
            <a:endParaRPr lang="en-US" sz="3200" dirty="0"/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8837483F-55F8-4066-9FA8-506F84335A77}"/>
              </a:ext>
            </a:extLst>
          </p:cNvPr>
          <p:cNvSpPr/>
          <p:nvPr/>
        </p:nvSpPr>
        <p:spPr>
          <a:xfrm>
            <a:off x="4191000" y="4067609"/>
            <a:ext cx="4312920" cy="1219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SY" sz="3200" dirty="0"/>
              <a:t>2000+6000=</a:t>
            </a:r>
            <a:endParaRPr lang="en-US" sz="3200" dirty="0"/>
          </a:p>
        </p:txBody>
      </p:sp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E4353376-494B-4B09-B4A3-2DE83B5EC2FA}"/>
              </a:ext>
            </a:extLst>
          </p:cNvPr>
          <p:cNvSpPr/>
          <p:nvPr/>
        </p:nvSpPr>
        <p:spPr>
          <a:xfrm>
            <a:off x="4834891" y="4418090"/>
            <a:ext cx="1114572" cy="46981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200" dirty="0"/>
              <a:t>8000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81740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5" grpId="0" animBg="1"/>
      <p:bldP spid="4" grpId="0" animBg="1"/>
      <p:bldP spid="5" grpId="0" animBg="1"/>
      <p:bldP spid="8" grpId="0" animBg="1"/>
      <p:bldP spid="23" grpId="0" animBg="1"/>
      <p:bldP spid="25" grpId="0" animBg="1"/>
      <p:bldP spid="27" grpId="0" animBg="1"/>
      <p:bldP spid="29" grpId="0" animBg="1"/>
      <p:bldP spid="31" grpId="0" animBg="1"/>
      <p:bldP spid="33" grpId="0" animBg="1"/>
      <p:bldP spid="35" grpId="0" animBg="1"/>
      <p:bldP spid="37" grpId="0" animBg="1"/>
      <p:bldP spid="39" grpId="0" animBg="1"/>
      <p:bldP spid="41" grpId="0" animBg="1"/>
      <p:bldP spid="43" grpId="0" animBg="1"/>
      <p:bldP spid="45" grpId="0" animBg="1"/>
      <p:bldP spid="47" grpId="0" animBg="1"/>
      <p:bldP spid="49" grpId="0" animBg="1"/>
      <p:bldP spid="51" grpId="0" animBg="1"/>
      <p:bldP spid="53" grpId="0" animBg="1"/>
      <p:bldP spid="55" grpId="0" animBg="1"/>
      <p:bldP spid="3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مستطيل: زوايا مستديرة 12">
            <a:extLst>
              <a:ext uri="{FF2B5EF4-FFF2-40B4-BE49-F238E27FC236}">
                <a16:creationId xmlns:a16="http://schemas.microsoft.com/office/drawing/2014/main" id="{A95E7B60-B9A0-4478-857A-DF76F9E11C02}"/>
              </a:ext>
            </a:extLst>
          </p:cNvPr>
          <p:cNvSpPr/>
          <p:nvPr/>
        </p:nvSpPr>
        <p:spPr>
          <a:xfrm>
            <a:off x="1631852" y="2985868"/>
            <a:ext cx="9325708" cy="88626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3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أعتمد على عبارة جمع الواحدات 2+6= 8</a:t>
            </a:r>
            <a:endParaRPr lang="ar-SA" sz="36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فقاعة التفكير: على شكل سحابة 1">
            <a:extLst>
              <a:ext uri="{FF2B5EF4-FFF2-40B4-BE49-F238E27FC236}">
                <a16:creationId xmlns:a16="http://schemas.microsoft.com/office/drawing/2014/main" id="{824AAED5-C8DC-4E15-8878-DB7AF4E064B0}"/>
              </a:ext>
            </a:extLst>
          </p:cNvPr>
          <p:cNvSpPr/>
          <p:nvPr/>
        </p:nvSpPr>
        <p:spPr>
          <a:xfrm>
            <a:off x="590843" y="309489"/>
            <a:ext cx="10902462" cy="1386371"/>
          </a:xfrm>
          <a:prstGeom prst="cloudCallout">
            <a:avLst>
              <a:gd name="adj1" fmla="val 1096"/>
              <a:gd name="adj2" fmla="val 13860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4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أتعلم: لأجمع 2000+6000</a:t>
            </a:r>
            <a:endParaRPr lang="ar-SA" sz="2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48323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>
            <a:extLst>
              <a:ext uri="{FF2B5EF4-FFF2-40B4-BE49-F238E27FC236}">
                <a16:creationId xmlns:a16="http://schemas.microsoft.com/office/drawing/2014/main" id="{0BC86876-0081-44D4-9CF9-5F34116D468C}"/>
              </a:ext>
            </a:extLst>
          </p:cNvPr>
          <p:cNvSpPr/>
          <p:nvPr/>
        </p:nvSpPr>
        <p:spPr>
          <a:xfrm>
            <a:off x="8763000" y="579120"/>
            <a:ext cx="1889760" cy="838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Y" sz="3200" dirty="0"/>
              <a:t>استكشف</a:t>
            </a:r>
            <a:endParaRPr lang="en-US" sz="3200" dirty="0"/>
          </a:p>
        </p:txBody>
      </p:sp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465BB552-D786-4520-BC00-CA5A762E9A15}"/>
              </a:ext>
            </a:extLst>
          </p:cNvPr>
          <p:cNvSpPr/>
          <p:nvPr/>
        </p:nvSpPr>
        <p:spPr>
          <a:xfrm>
            <a:off x="1143000" y="1676400"/>
            <a:ext cx="9509760" cy="210312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200" dirty="0"/>
              <a:t>مع صديقنا خالد 9000 ليرة اشترى من المكتبة مجموعة من الكتب بقيمة 5000 ليرة . فكم ليرة بقي مع خالد؟</a:t>
            </a:r>
            <a:endParaRPr lang="en-US" sz="3200" dirty="0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533E5448-20B6-4016-82C7-8558AD288385}"/>
              </a:ext>
            </a:extLst>
          </p:cNvPr>
          <p:cNvSpPr/>
          <p:nvPr/>
        </p:nvSpPr>
        <p:spPr>
          <a:xfrm>
            <a:off x="4328160" y="4358640"/>
            <a:ext cx="4191000" cy="97536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200" dirty="0"/>
              <a:t>9000-5000=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44578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9DD469D5-7FC6-4D66-A820-B03DBAF8DBC4}"/>
              </a:ext>
            </a:extLst>
          </p:cNvPr>
          <p:cNvSpPr/>
          <p:nvPr/>
        </p:nvSpPr>
        <p:spPr>
          <a:xfrm>
            <a:off x="7863840" y="555675"/>
            <a:ext cx="3416106" cy="64420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Y" sz="3200" b="1" dirty="0"/>
              <a:t>9-5= 4</a:t>
            </a:r>
            <a:endParaRPr lang="en-US" sz="3200" b="1" dirty="0"/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4E5630A6-7F1F-4C44-B16D-483EA0802A85}"/>
              </a:ext>
            </a:extLst>
          </p:cNvPr>
          <p:cNvSpPr/>
          <p:nvPr/>
        </p:nvSpPr>
        <p:spPr>
          <a:xfrm>
            <a:off x="7863840" y="1427285"/>
            <a:ext cx="3416106" cy="64420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Y" sz="3200" b="1" dirty="0"/>
              <a:t>90-50= 40</a:t>
            </a:r>
            <a:endParaRPr lang="en-US" sz="3200" b="1" dirty="0"/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C973767C-2573-4F4A-BD69-D269EF30CCF9}"/>
              </a:ext>
            </a:extLst>
          </p:cNvPr>
          <p:cNvSpPr/>
          <p:nvPr/>
        </p:nvSpPr>
        <p:spPr>
          <a:xfrm>
            <a:off x="7863840" y="2207456"/>
            <a:ext cx="3416106" cy="64420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Y" sz="3200" b="1" dirty="0"/>
              <a:t>900-500= 400</a:t>
            </a:r>
            <a:endParaRPr lang="en-US" sz="3200" b="1" dirty="0"/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4D98A8C4-3B8B-48D8-A702-30A93FDD7A92}"/>
              </a:ext>
            </a:extLst>
          </p:cNvPr>
          <p:cNvSpPr/>
          <p:nvPr/>
        </p:nvSpPr>
        <p:spPr>
          <a:xfrm>
            <a:off x="7863840" y="3018107"/>
            <a:ext cx="3416106" cy="64420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Y" sz="3200" b="1" dirty="0"/>
              <a:t>9000-5000=</a:t>
            </a:r>
            <a:endParaRPr lang="en-US" sz="3200" b="1" dirty="0"/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0747F531-FF1E-4B05-9519-AFD77B78776C}"/>
              </a:ext>
            </a:extLst>
          </p:cNvPr>
          <p:cNvSpPr/>
          <p:nvPr/>
        </p:nvSpPr>
        <p:spPr>
          <a:xfrm>
            <a:off x="5848350" y="555674"/>
            <a:ext cx="1508760" cy="64420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200" dirty="0"/>
              <a:t>9 واحدات</a:t>
            </a:r>
            <a:endParaRPr lang="en-US" sz="3200" dirty="0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ADBEF4E2-1BDE-4504-976B-0BE9B6201D7A}"/>
              </a:ext>
            </a:extLst>
          </p:cNvPr>
          <p:cNvSpPr/>
          <p:nvPr/>
        </p:nvSpPr>
        <p:spPr>
          <a:xfrm>
            <a:off x="5070231" y="760541"/>
            <a:ext cx="542778" cy="46981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200" dirty="0"/>
              <a:t>-</a:t>
            </a:r>
            <a:endParaRPr lang="en-US" sz="3200" dirty="0"/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5C88D1CC-0909-4DE1-8C67-AE67DF4120A9}"/>
              </a:ext>
            </a:extLst>
          </p:cNvPr>
          <p:cNvSpPr/>
          <p:nvPr/>
        </p:nvSpPr>
        <p:spPr>
          <a:xfrm>
            <a:off x="3326130" y="555673"/>
            <a:ext cx="1508760" cy="64420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200" dirty="0"/>
              <a:t>5 واحدات</a:t>
            </a:r>
            <a:endParaRPr lang="en-US" sz="3200" dirty="0"/>
          </a:p>
        </p:txBody>
      </p:sp>
      <p:sp>
        <p:nvSpPr>
          <p:cNvPr id="23" name="مستطيل 22">
            <a:extLst>
              <a:ext uri="{FF2B5EF4-FFF2-40B4-BE49-F238E27FC236}">
                <a16:creationId xmlns:a16="http://schemas.microsoft.com/office/drawing/2014/main" id="{A8265984-8661-4252-9C54-71681D35B6AB}"/>
              </a:ext>
            </a:extLst>
          </p:cNvPr>
          <p:cNvSpPr/>
          <p:nvPr/>
        </p:nvSpPr>
        <p:spPr>
          <a:xfrm>
            <a:off x="2548011" y="790137"/>
            <a:ext cx="542778" cy="4402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200" dirty="0"/>
              <a:t>=</a:t>
            </a:r>
            <a:endParaRPr lang="en-US" sz="3200" dirty="0"/>
          </a:p>
        </p:txBody>
      </p:sp>
      <p:sp>
        <p:nvSpPr>
          <p:cNvPr id="25" name="مستطيل 24">
            <a:extLst>
              <a:ext uri="{FF2B5EF4-FFF2-40B4-BE49-F238E27FC236}">
                <a16:creationId xmlns:a16="http://schemas.microsoft.com/office/drawing/2014/main" id="{497DA4D2-26BB-427D-8E16-C4077952A000}"/>
              </a:ext>
            </a:extLst>
          </p:cNvPr>
          <p:cNvSpPr/>
          <p:nvPr/>
        </p:nvSpPr>
        <p:spPr>
          <a:xfrm>
            <a:off x="3326130" y="1396805"/>
            <a:ext cx="1508760" cy="64420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200" dirty="0"/>
              <a:t>5عشرات</a:t>
            </a:r>
            <a:endParaRPr lang="en-US" sz="3200" dirty="0"/>
          </a:p>
        </p:txBody>
      </p:sp>
      <p:sp>
        <p:nvSpPr>
          <p:cNvPr id="27" name="مستطيل 26">
            <a:extLst>
              <a:ext uri="{FF2B5EF4-FFF2-40B4-BE49-F238E27FC236}">
                <a16:creationId xmlns:a16="http://schemas.microsoft.com/office/drawing/2014/main" id="{B95F84FE-23A8-43F9-900D-41C270F1D143}"/>
              </a:ext>
            </a:extLst>
          </p:cNvPr>
          <p:cNvSpPr/>
          <p:nvPr/>
        </p:nvSpPr>
        <p:spPr>
          <a:xfrm>
            <a:off x="5848350" y="1396804"/>
            <a:ext cx="1508760" cy="64420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200" dirty="0"/>
              <a:t>9عشرات</a:t>
            </a:r>
            <a:endParaRPr lang="en-US" sz="3200" dirty="0"/>
          </a:p>
        </p:txBody>
      </p:sp>
      <p:sp>
        <p:nvSpPr>
          <p:cNvPr id="29" name="مستطيل 28">
            <a:extLst>
              <a:ext uri="{FF2B5EF4-FFF2-40B4-BE49-F238E27FC236}">
                <a16:creationId xmlns:a16="http://schemas.microsoft.com/office/drawing/2014/main" id="{7A33C034-04D0-4688-B683-ED48DBE2011B}"/>
              </a:ext>
            </a:extLst>
          </p:cNvPr>
          <p:cNvSpPr/>
          <p:nvPr/>
        </p:nvSpPr>
        <p:spPr>
          <a:xfrm>
            <a:off x="5848350" y="2203371"/>
            <a:ext cx="1508760" cy="64420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200" dirty="0"/>
              <a:t>9 مئات</a:t>
            </a:r>
            <a:endParaRPr lang="en-US" sz="3200" dirty="0"/>
          </a:p>
        </p:txBody>
      </p:sp>
      <p:sp>
        <p:nvSpPr>
          <p:cNvPr id="31" name="مستطيل 30">
            <a:extLst>
              <a:ext uri="{FF2B5EF4-FFF2-40B4-BE49-F238E27FC236}">
                <a16:creationId xmlns:a16="http://schemas.microsoft.com/office/drawing/2014/main" id="{0E17C8F9-1979-465E-8ABE-63FD0431E5CE}"/>
              </a:ext>
            </a:extLst>
          </p:cNvPr>
          <p:cNvSpPr/>
          <p:nvPr/>
        </p:nvSpPr>
        <p:spPr>
          <a:xfrm>
            <a:off x="5848350" y="3018106"/>
            <a:ext cx="1508760" cy="64420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200" dirty="0"/>
              <a:t>9 ألوف</a:t>
            </a:r>
            <a:endParaRPr lang="en-US" sz="3200" dirty="0"/>
          </a:p>
        </p:txBody>
      </p:sp>
      <p:sp>
        <p:nvSpPr>
          <p:cNvPr id="33" name="مستطيل 32">
            <a:extLst>
              <a:ext uri="{FF2B5EF4-FFF2-40B4-BE49-F238E27FC236}">
                <a16:creationId xmlns:a16="http://schemas.microsoft.com/office/drawing/2014/main" id="{0ACF0BAE-F4D8-455B-8201-DCC5175A2022}"/>
              </a:ext>
            </a:extLst>
          </p:cNvPr>
          <p:cNvSpPr/>
          <p:nvPr/>
        </p:nvSpPr>
        <p:spPr>
          <a:xfrm>
            <a:off x="3326130" y="3018106"/>
            <a:ext cx="1508760" cy="64420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200" dirty="0"/>
              <a:t>5 ألوف</a:t>
            </a:r>
            <a:endParaRPr lang="en-US" sz="3200" dirty="0"/>
          </a:p>
        </p:txBody>
      </p:sp>
      <p:sp>
        <p:nvSpPr>
          <p:cNvPr id="35" name="مستطيل 34">
            <a:extLst>
              <a:ext uri="{FF2B5EF4-FFF2-40B4-BE49-F238E27FC236}">
                <a16:creationId xmlns:a16="http://schemas.microsoft.com/office/drawing/2014/main" id="{74FDBFF4-4C2A-4D50-9B8A-9CE6F419C453}"/>
              </a:ext>
            </a:extLst>
          </p:cNvPr>
          <p:cNvSpPr/>
          <p:nvPr/>
        </p:nvSpPr>
        <p:spPr>
          <a:xfrm>
            <a:off x="3326130" y="2216551"/>
            <a:ext cx="1508760" cy="64420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200" dirty="0"/>
              <a:t>5 مئات</a:t>
            </a:r>
            <a:endParaRPr lang="en-US" sz="3200" dirty="0"/>
          </a:p>
        </p:txBody>
      </p:sp>
      <p:sp>
        <p:nvSpPr>
          <p:cNvPr id="37" name="مستطيل 36">
            <a:extLst>
              <a:ext uri="{FF2B5EF4-FFF2-40B4-BE49-F238E27FC236}">
                <a16:creationId xmlns:a16="http://schemas.microsoft.com/office/drawing/2014/main" id="{69A7525E-F940-4B77-8771-A2ADC429170A}"/>
              </a:ext>
            </a:extLst>
          </p:cNvPr>
          <p:cNvSpPr/>
          <p:nvPr/>
        </p:nvSpPr>
        <p:spPr>
          <a:xfrm>
            <a:off x="5070231" y="3197679"/>
            <a:ext cx="542778" cy="46981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200" dirty="0"/>
              <a:t>-</a:t>
            </a:r>
            <a:endParaRPr lang="en-US" sz="3200" dirty="0"/>
          </a:p>
        </p:txBody>
      </p:sp>
      <p:sp>
        <p:nvSpPr>
          <p:cNvPr id="39" name="مستطيل 38">
            <a:extLst>
              <a:ext uri="{FF2B5EF4-FFF2-40B4-BE49-F238E27FC236}">
                <a16:creationId xmlns:a16="http://schemas.microsoft.com/office/drawing/2014/main" id="{199510D5-5D72-4E72-9989-D9572A3FD98D}"/>
              </a:ext>
            </a:extLst>
          </p:cNvPr>
          <p:cNvSpPr/>
          <p:nvPr/>
        </p:nvSpPr>
        <p:spPr>
          <a:xfrm>
            <a:off x="5070231" y="2374391"/>
            <a:ext cx="542778" cy="46981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200" dirty="0"/>
              <a:t>-</a:t>
            </a:r>
            <a:endParaRPr lang="en-US" sz="3200" dirty="0"/>
          </a:p>
        </p:txBody>
      </p:sp>
      <p:sp>
        <p:nvSpPr>
          <p:cNvPr id="41" name="مستطيل 40">
            <a:extLst>
              <a:ext uri="{FF2B5EF4-FFF2-40B4-BE49-F238E27FC236}">
                <a16:creationId xmlns:a16="http://schemas.microsoft.com/office/drawing/2014/main" id="{E86A36F0-3CFF-4A13-BC60-1D77F2484397}"/>
              </a:ext>
            </a:extLst>
          </p:cNvPr>
          <p:cNvSpPr/>
          <p:nvPr/>
        </p:nvSpPr>
        <p:spPr>
          <a:xfrm>
            <a:off x="5070231" y="1571191"/>
            <a:ext cx="542778" cy="46981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200" dirty="0"/>
              <a:t>-</a:t>
            </a:r>
            <a:endParaRPr lang="en-US" sz="3200" dirty="0"/>
          </a:p>
        </p:txBody>
      </p:sp>
      <p:sp>
        <p:nvSpPr>
          <p:cNvPr id="43" name="مستطيل 42">
            <a:extLst>
              <a:ext uri="{FF2B5EF4-FFF2-40B4-BE49-F238E27FC236}">
                <a16:creationId xmlns:a16="http://schemas.microsoft.com/office/drawing/2014/main" id="{DA42A24F-9B39-491D-B2F2-17CA6B5E4231}"/>
              </a:ext>
            </a:extLst>
          </p:cNvPr>
          <p:cNvSpPr/>
          <p:nvPr/>
        </p:nvSpPr>
        <p:spPr>
          <a:xfrm>
            <a:off x="2548011" y="3227275"/>
            <a:ext cx="542778" cy="4402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200" dirty="0"/>
              <a:t>=</a:t>
            </a:r>
            <a:endParaRPr lang="en-US" sz="3200" dirty="0"/>
          </a:p>
        </p:txBody>
      </p:sp>
      <p:sp>
        <p:nvSpPr>
          <p:cNvPr id="45" name="مستطيل 44">
            <a:extLst>
              <a:ext uri="{FF2B5EF4-FFF2-40B4-BE49-F238E27FC236}">
                <a16:creationId xmlns:a16="http://schemas.microsoft.com/office/drawing/2014/main" id="{B0046AC6-ED95-4D6B-8332-4BA13D920701}"/>
              </a:ext>
            </a:extLst>
          </p:cNvPr>
          <p:cNvSpPr/>
          <p:nvPr/>
        </p:nvSpPr>
        <p:spPr>
          <a:xfrm>
            <a:off x="2548011" y="2403987"/>
            <a:ext cx="542778" cy="4402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200" dirty="0"/>
              <a:t>=</a:t>
            </a:r>
            <a:endParaRPr lang="en-US" sz="3200" dirty="0"/>
          </a:p>
        </p:txBody>
      </p:sp>
      <p:sp>
        <p:nvSpPr>
          <p:cNvPr id="47" name="مستطيل 46">
            <a:extLst>
              <a:ext uri="{FF2B5EF4-FFF2-40B4-BE49-F238E27FC236}">
                <a16:creationId xmlns:a16="http://schemas.microsoft.com/office/drawing/2014/main" id="{720C7866-2221-4CA5-9DC3-45FFA9A84C29}"/>
              </a:ext>
            </a:extLst>
          </p:cNvPr>
          <p:cNvSpPr/>
          <p:nvPr/>
        </p:nvSpPr>
        <p:spPr>
          <a:xfrm>
            <a:off x="2548011" y="1596704"/>
            <a:ext cx="542778" cy="4402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200" dirty="0"/>
              <a:t>=</a:t>
            </a:r>
            <a:endParaRPr lang="en-US" sz="3200" dirty="0"/>
          </a:p>
        </p:txBody>
      </p:sp>
      <p:sp>
        <p:nvSpPr>
          <p:cNvPr id="49" name="مستطيل 48">
            <a:extLst>
              <a:ext uri="{FF2B5EF4-FFF2-40B4-BE49-F238E27FC236}">
                <a16:creationId xmlns:a16="http://schemas.microsoft.com/office/drawing/2014/main" id="{F2F1EEDC-E6E1-4C1E-8EBE-71814E5487C8}"/>
              </a:ext>
            </a:extLst>
          </p:cNvPr>
          <p:cNvSpPr/>
          <p:nvPr/>
        </p:nvSpPr>
        <p:spPr>
          <a:xfrm>
            <a:off x="803910" y="555673"/>
            <a:ext cx="1508760" cy="64420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200" dirty="0"/>
              <a:t>4 واحدات</a:t>
            </a:r>
            <a:endParaRPr lang="en-US" sz="3200" dirty="0"/>
          </a:p>
        </p:txBody>
      </p:sp>
      <p:sp>
        <p:nvSpPr>
          <p:cNvPr id="51" name="مستطيل 50">
            <a:extLst>
              <a:ext uri="{FF2B5EF4-FFF2-40B4-BE49-F238E27FC236}">
                <a16:creationId xmlns:a16="http://schemas.microsoft.com/office/drawing/2014/main" id="{E526F5B9-3CD2-4A43-8990-E03DE60760AE}"/>
              </a:ext>
            </a:extLst>
          </p:cNvPr>
          <p:cNvSpPr/>
          <p:nvPr/>
        </p:nvSpPr>
        <p:spPr>
          <a:xfrm>
            <a:off x="803910" y="3018106"/>
            <a:ext cx="1508760" cy="64420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200" dirty="0"/>
              <a:t>4 ألوف</a:t>
            </a:r>
            <a:endParaRPr lang="en-US" sz="3200" dirty="0"/>
          </a:p>
        </p:txBody>
      </p:sp>
      <p:sp>
        <p:nvSpPr>
          <p:cNvPr id="53" name="مستطيل 52">
            <a:extLst>
              <a:ext uri="{FF2B5EF4-FFF2-40B4-BE49-F238E27FC236}">
                <a16:creationId xmlns:a16="http://schemas.microsoft.com/office/drawing/2014/main" id="{5B88D018-3FD0-4CB2-AEA9-CEFD528E8EE6}"/>
              </a:ext>
            </a:extLst>
          </p:cNvPr>
          <p:cNvSpPr/>
          <p:nvPr/>
        </p:nvSpPr>
        <p:spPr>
          <a:xfrm>
            <a:off x="803910" y="2221399"/>
            <a:ext cx="1508760" cy="64420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200" dirty="0"/>
              <a:t>4 مئات</a:t>
            </a:r>
            <a:endParaRPr lang="en-US" sz="3200" dirty="0"/>
          </a:p>
        </p:txBody>
      </p:sp>
      <p:sp>
        <p:nvSpPr>
          <p:cNvPr id="55" name="مستطيل 54">
            <a:extLst>
              <a:ext uri="{FF2B5EF4-FFF2-40B4-BE49-F238E27FC236}">
                <a16:creationId xmlns:a16="http://schemas.microsoft.com/office/drawing/2014/main" id="{0FFBF368-4ECA-4169-BD60-CE11A886306A}"/>
              </a:ext>
            </a:extLst>
          </p:cNvPr>
          <p:cNvSpPr/>
          <p:nvPr/>
        </p:nvSpPr>
        <p:spPr>
          <a:xfrm>
            <a:off x="803910" y="1392721"/>
            <a:ext cx="1508760" cy="64420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200" dirty="0"/>
              <a:t>4عشرات</a:t>
            </a:r>
            <a:endParaRPr lang="en-US" sz="3200" dirty="0"/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32FD4E48-4C71-412D-96C9-3F4CF8E4BB0A}"/>
              </a:ext>
            </a:extLst>
          </p:cNvPr>
          <p:cNvSpPr/>
          <p:nvPr/>
        </p:nvSpPr>
        <p:spPr>
          <a:xfrm>
            <a:off x="4328160" y="4358640"/>
            <a:ext cx="4191000" cy="97536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SY" sz="3200" dirty="0"/>
              <a:t>9000-5000=</a:t>
            </a:r>
            <a:endParaRPr lang="en-US" sz="3200" dirty="0"/>
          </a:p>
        </p:txBody>
      </p:sp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EDF34D8D-952F-46B1-A1C4-DEE298C86970}"/>
              </a:ext>
            </a:extLst>
          </p:cNvPr>
          <p:cNvSpPr/>
          <p:nvPr/>
        </p:nvSpPr>
        <p:spPr>
          <a:xfrm>
            <a:off x="4834890" y="4632960"/>
            <a:ext cx="1139190" cy="46981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200" dirty="0"/>
              <a:t>4000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99461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5" grpId="0" animBg="1"/>
      <p:bldP spid="4" grpId="0" animBg="1"/>
      <p:bldP spid="5" grpId="0" animBg="1"/>
      <p:bldP spid="8" grpId="0" animBg="1"/>
      <p:bldP spid="23" grpId="0" animBg="1"/>
      <p:bldP spid="25" grpId="0" animBg="1"/>
      <p:bldP spid="27" grpId="0" animBg="1"/>
      <p:bldP spid="29" grpId="0" animBg="1"/>
      <p:bldP spid="31" grpId="0" animBg="1"/>
      <p:bldP spid="33" grpId="0" animBg="1"/>
      <p:bldP spid="35" grpId="0" animBg="1"/>
      <p:bldP spid="37" grpId="0" animBg="1"/>
      <p:bldP spid="39" grpId="0" animBg="1"/>
      <p:bldP spid="41" grpId="0" animBg="1"/>
      <p:bldP spid="43" grpId="0" animBg="1"/>
      <p:bldP spid="45" grpId="0" animBg="1"/>
      <p:bldP spid="47" grpId="0" animBg="1"/>
      <p:bldP spid="49" grpId="0" animBg="1"/>
      <p:bldP spid="51" grpId="0" animBg="1"/>
      <p:bldP spid="53" grpId="0" animBg="1"/>
      <p:bldP spid="55" grpId="0" animBg="1"/>
      <p:bldP spid="3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مستطيل: زوايا مستديرة 12">
            <a:extLst>
              <a:ext uri="{FF2B5EF4-FFF2-40B4-BE49-F238E27FC236}">
                <a16:creationId xmlns:a16="http://schemas.microsoft.com/office/drawing/2014/main" id="{A95E7B60-B9A0-4478-857A-DF76F9E11C02}"/>
              </a:ext>
            </a:extLst>
          </p:cNvPr>
          <p:cNvSpPr/>
          <p:nvPr/>
        </p:nvSpPr>
        <p:spPr>
          <a:xfrm>
            <a:off x="1631852" y="2985868"/>
            <a:ext cx="9325708" cy="88626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3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أعتمد على عبارة طرح الواحدات 9- 5 = 4</a:t>
            </a:r>
            <a:endParaRPr lang="ar-SA" sz="36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فقاعة التفكير: على شكل سحابة 1">
            <a:extLst>
              <a:ext uri="{FF2B5EF4-FFF2-40B4-BE49-F238E27FC236}">
                <a16:creationId xmlns:a16="http://schemas.microsoft.com/office/drawing/2014/main" id="{824AAED5-C8DC-4E15-8878-DB7AF4E064B0}"/>
              </a:ext>
            </a:extLst>
          </p:cNvPr>
          <p:cNvSpPr/>
          <p:nvPr/>
        </p:nvSpPr>
        <p:spPr>
          <a:xfrm>
            <a:off x="590843" y="222739"/>
            <a:ext cx="10902462" cy="1386371"/>
          </a:xfrm>
          <a:prstGeom prst="cloudCallout">
            <a:avLst>
              <a:gd name="adj1" fmla="val 1096"/>
              <a:gd name="adj2" fmla="val 13860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4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أتعلم : لأطرح 9000- 5000</a:t>
            </a:r>
            <a:endParaRPr lang="ar-SA" sz="2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38689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فقاعة التفكير: على شكل سحابة 1">
            <a:extLst>
              <a:ext uri="{FF2B5EF4-FFF2-40B4-BE49-F238E27FC236}">
                <a16:creationId xmlns:a16="http://schemas.microsoft.com/office/drawing/2014/main" id="{824AAED5-C8DC-4E15-8878-DB7AF4E064B0}"/>
              </a:ext>
            </a:extLst>
          </p:cNvPr>
          <p:cNvSpPr/>
          <p:nvPr/>
        </p:nvSpPr>
        <p:spPr>
          <a:xfrm>
            <a:off x="644769" y="309489"/>
            <a:ext cx="10902462" cy="1386371"/>
          </a:xfrm>
          <a:prstGeom prst="cloudCallout">
            <a:avLst>
              <a:gd name="adj1" fmla="val 1096"/>
              <a:gd name="adj2" fmla="val 8178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solidFill>
                  <a:schemeClr val="tx1"/>
                </a:solidFill>
              </a:rPr>
              <a:t>تعالوا بنا نتمرن </a:t>
            </a:r>
            <a:endParaRPr lang="ar-SA" sz="2400" b="1" dirty="0">
              <a:solidFill>
                <a:schemeClr val="tx1"/>
              </a:solidFill>
            </a:endParaRPr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7D753F2D-85DF-43D8-9F90-FE1AF052A8A3}"/>
              </a:ext>
            </a:extLst>
          </p:cNvPr>
          <p:cNvSpPr/>
          <p:nvPr/>
        </p:nvSpPr>
        <p:spPr>
          <a:xfrm>
            <a:off x="7160455" y="2335237"/>
            <a:ext cx="3502856" cy="67524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Y" sz="2400" b="1" dirty="0"/>
              <a:t>1- ناتج جمع 3000+5000= </a:t>
            </a:r>
            <a:endParaRPr lang="en-US" sz="2400" b="1" dirty="0"/>
          </a:p>
        </p:txBody>
      </p:sp>
      <p:sp>
        <p:nvSpPr>
          <p:cNvPr id="5" name="شكل بيضاوي 4">
            <a:extLst>
              <a:ext uri="{FF2B5EF4-FFF2-40B4-BE49-F238E27FC236}">
                <a16:creationId xmlns:a16="http://schemas.microsoft.com/office/drawing/2014/main" id="{8AE88419-C975-437E-9C66-CAAF8A979881}"/>
              </a:ext>
            </a:extLst>
          </p:cNvPr>
          <p:cNvSpPr/>
          <p:nvPr/>
        </p:nvSpPr>
        <p:spPr>
          <a:xfrm>
            <a:off x="5093676" y="2433711"/>
            <a:ext cx="1264921" cy="576775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Y" sz="2400" b="1" dirty="0"/>
              <a:t>80</a:t>
            </a:r>
            <a:endParaRPr lang="en-US" sz="2400" b="1" dirty="0"/>
          </a:p>
        </p:txBody>
      </p:sp>
      <p:sp>
        <p:nvSpPr>
          <p:cNvPr id="6" name="شكل بيضاوي 5">
            <a:extLst>
              <a:ext uri="{FF2B5EF4-FFF2-40B4-BE49-F238E27FC236}">
                <a16:creationId xmlns:a16="http://schemas.microsoft.com/office/drawing/2014/main" id="{4679FD4A-B2A8-489F-926C-EDA8E065FC17}"/>
              </a:ext>
            </a:extLst>
          </p:cNvPr>
          <p:cNvSpPr/>
          <p:nvPr/>
        </p:nvSpPr>
        <p:spPr>
          <a:xfrm>
            <a:off x="3335215" y="2433710"/>
            <a:ext cx="1264921" cy="576775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Y" sz="2400" b="1" dirty="0"/>
              <a:t>800</a:t>
            </a:r>
            <a:endParaRPr lang="en-US" sz="2400" b="1" dirty="0"/>
          </a:p>
        </p:txBody>
      </p:sp>
      <p:sp>
        <p:nvSpPr>
          <p:cNvPr id="7" name="شكل بيضاوي 6">
            <a:extLst>
              <a:ext uri="{FF2B5EF4-FFF2-40B4-BE49-F238E27FC236}">
                <a16:creationId xmlns:a16="http://schemas.microsoft.com/office/drawing/2014/main" id="{B9ADAE69-ED64-4EE8-9092-5BE0F79D2D48}"/>
              </a:ext>
            </a:extLst>
          </p:cNvPr>
          <p:cNvSpPr/>
          <p:nvPr/>
        </p:nvSpPr>
        <p:spPr>
          <a:xfrm>
            <a:off x="1716258" y="2433711"/>
            <a:ext cx="1264921" cy="576775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Y" sz="2400" b="1" dirty="0"/>
              <a:t>8000</a:t>
            </a:r>
            <a:endParaRPr lang="en-US" sz="2400" b="1" dirty="0"/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D4A73AC6-0BD9-447C-B93B-2EAB0F79BA8E}"/>
              </a:ext>
            </a:extLst>
          </p:cNvPr>
          <p:cNvSpPr/>
          <p:nvPr/>
        </p:nvSpPr>
        <p:spPr>
          <a:xfrm>
            <a:off x="7160455" y="3429000"/>
            <a:ext cx="3502856" cy="67524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Y" sz="2400" b="1" dirty="0"/>
              <a:t>2- ناتج طرح 700- 400 =  </a:t>
            </a:r>
            <a:endParaRPr lang="en-US" sz="2400" b="1" dirty="0"/>
          </a:p>
        </p:txBody>
      </p:sp>
      <p:sp>
        <p:nvSpPr>
          <p:cNvPr id="13" name="شكل بيضاوي 12">
            <a:extLst>
              <a:ext uri="{FF2B5EF4-FFF2-40B4-BE49-F238E27FC236}">
                <a16:creationId xmlns:a16="http://schemas.microsoft.com/office/drawing/2014/main" id="{BBE8B2DD-499A-4111-A20B-9221CF3B0ABB}"/>
              </a:ext>
            </a:extLst>
          </p:cNvPr>
          <p:cNvSpPr/>
          <p:nvPr/>
        </p:nvSpPr>
        <p:spPr>
          <a:xfrm>
            <a:off x="4995202" y="3429000"/>
            <a:ext cx="1363395" cy="675249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Y" sz="2400" b="1" dirty="0"/>
              <a:t>30</a:t>
            </a:r>
            <a:endParaRPr lang="en-US" sz="2400" b="1" dirty="0"/>
          </a:p>
        </p:txBody>
      </p:sp>
      <p:sp>
        <p:nvSpPr>
          <p:cNvPr id="14" name="شكل بيضاوي 13">
            <a:extLst>
              <a:ext uri="{FF2B5EF4-FFF2-40B4-BE49-F238E27FC236}">
                <a16:creationId xmlns:a16="http://schemas.microsoft.com/office/drawing/2014/main" id="{FAB55EAF-C0E3-4334-9BDA-DFC54DE36871}"/>
              </a:ext>
            </a:extLst>
          </p:cNvPr>
          <p:cNvSpPr/>
          <p:nvPr/>
        </p:nvSpPr>
        <p:spPr>
          <a:xfrm>
            <a:off x="1730911" y="3429001"/>
            <a:ext cx="1264921" cy="67524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Y" sz="2400" b="1" dirty="0"/>
              <a:t>3000</a:t>
            </a:r>
            <a:endParaRPr lang="en-US" sz="2400" b="1" dirty="0"/>
          </a:p>
        </p:txBody>
      </p:sp>
      <p:sp>
        <p:nvSpPr>
          <p:cNvPr id="16" name="شكل بيضاوي 15">
            <a:extLst>
              <a:ext uri="{FF2B5EF4-FFF2-40B4-BE49-F238E27FC236}">
                <a16:creationId xmlns:a16="http://schemas.microsoft.com/office/drawing/2014/main" id="{57018934-9352-4096-9B02-452BA26D0E8E}"/>
              </a:ext>
            </a:extLst>
          </p:cNvPr>
          <p:cNvSpPr/>
          <p:nvPr/>
        </p:nvSpPr>
        <p:spPr>
          <a:xfrm>
            <a:off x="3363056" y="3429001"/>
            <a:ext cx="1264921" cy="67524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Y" sz="2400" b="1" dirty="0"/>
              <a:t>300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210808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7" grpId="1" animBg="1"/>
      <p:bldP spid="12" grpId="0" animBg="1"/>
      <p:bldP spid="13" grpId="0" animBg="1"/>
      <p:bldP spid="14" grpId="0" animBg="1"/>
      <p:bldP spid="16" grpId="0" animBg="1"/>
      <p:bldP spid="16" grpId="1" animBg="1"/>
    </p:bldLst>
  </p:timing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709</TotalTime>
  <Words>249</Words>
  <Application>Microsoft Office PowerPoint</Application>
  <PresentationFormat>شاشة عريضة</PresentationFormat>
  <Paragraphs>78</Paragraphs>
  <Slides>10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10</vt:i4>
      </vt:variant>
    </vt:vector>
  </HeadingPairs>
  <TitlesOfParts>
    <vt:vector size="14" baseType="lpstr">
      <vt:lpstr>Arial</vt:lpstr>
      <vt:lpstr>Calibri</vt:lpstr>
      <vt:lpstr>Sakkal Majalla</vt:lpstr>
      <vt:lpstr>school</vt:lpstr>
      <vt:lpstr>الصف: الثالث المادة: حساب العنوان:  جمع المئات والألوف وطرحها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زهير زكرة</cp:lastModifiedBy>
  <cp:revision>63</cp:revision>
  <dcterms:created xsi:type="dcterms:W3CDTF">2020-05-02T02:36:07Z</dcterms:created>
  <dcterms:modified xsi:type="dcterms:W3CDTF">2020-08-17T07:25:39Z</dcterms:modified>
</cp:coreProperties>
</file>