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6"/>
  </p:notesMasterIdLst>
  <p:sldIdLst>
    <p:sldId id="261" r:id="rId3"/>
    <p:sldId id="277" r:id="rId4"/>
    <p:sldId id="275" r:id="rId5"/>
    <p:sldId id="258" r:id="rId6"/>
    <p:sldId id="276" r:id="rId7"/>
    <p:sldId id="267" r:id="rId8"/>
    <p:sldId id="274" r:id="rId9"/>
    <p:sldId id="257" r:id="rId10"/>
    <p:sldId id="269" r:id="rId11"/>
    <p:sldId id="270" r:id="rId12"/>
    <p:sldId id="273" r:id="rId13"/>
    <p:sldId id="272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16/11/1441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rgbClr val="FF0000"/>
                </a:solidFill>
              </a:rPr>
              <a:t>السين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السين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 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سا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سو   سي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/>
              <a:t>سا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smtClean="0"/>
              <a:t>سو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سي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4" y="706401"/>
            <a:ext cx="6655207" cy="336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1" y="660303"/>
            <a:ext cx="16916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505201" y="701749"/>
            <a:ext cx="4465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أقرأ ثم أحلل</a:t>
            </a:r>
            <a:endParaRPr lang="en-GB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305647" y="1590388"/>
            <a:ext cx="264750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Y" sz="8000" dirty="0" smtClean="0">
                <a:latin typeface="Sakkal Majalla" pitchFamily="2" charset="-78"/>
                <a:cs typeface="Sakkal Majalla" pitchFamily="2" charset="-78"/>
              </a:rPr>
              <a:t>مرسم</a:t>
            </a:r>
            <a:endParaRPr lang="en-GB" sz="6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2381" y="1590388"/>
            <a:ext cx="327482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8000" dirty="0" smtClean="0"/>
              <a:t>سمر</a:t>
            </a:r>
            <a:endParaRPr lang="en-GB" sz="6000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63887"/>
              </p:ext>
            </p:extLst>
          </p:nvPr>
        </p:nvGraphicFramePr>
        <p:xfrm>
          <a:off x="5305647" y="2998887"/>
          <a:ext cx="2665228" cy="690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07"/>
                <a:gridCol w="666307"/>
                <a:gridCol w="666307"/>
                <a:gridCol w="666307"/>
              </a:tblGrid>
              <a:tr h="6906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20082"/>
              </p:ext>
            </p:extLst>
          </p:nvPr>
        </p:nvGraphicFramePr>
        <p:xfrm>
          <a:off x="712382" y="2998887"/>
          <a:ext cx="3274827" cy="690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1609"/>
                <a:gridCol w="1091609"/>
                <a:gridCol w="1091609"/>
              </a:tblGrid>
              <a:tr h="6906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"/>
          <a:stretch/>
        </p:blipFill>
        <p:spPr>
          <a:xfrm>
            <a:off x="3568997" y="4019107"/>
            <a:ext cx="2276837" cy="22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89018" y="245918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85487" y="3678478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805915" y="368464"/>
            <a:ext cx="3755335" cy="239600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6"/>
          <p:cNvSpPr/>
          <p:nvPr/>
        </p:nvSpPr>
        <p:spPr>
          <a:xfrm>
            <a:off x="5191170" y="1196926"/>
            <a:ext cx="2945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شكراً لإصغائكم</a:t>
            </a:r>
            <a:endParaRPr lang="ar-S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3678478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91873" y="641122"/>
            <a:ext cx="3268023" cy="361507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4711939"/>
            <a:ext cx="1714500" cy="1714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7" y="1775637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وسيلة شرح على شكل سحابة 1048610"/>
          <p:cNvSpPr/>
          <p:nvPr/>
        </p:nvSpPr>
        <p:spPr>
          <a:xfrm>
            <a:off x="2820015" y="382772"/>
            <a:ext cx="3568502" cy="92987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04037" y="382772"/>
            <a:ext cx="8187070" cy="788381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048582" name="مجموعة 1048581"/>
          <p:cNvGrpSpPr/>
          <p:nvPr/>
        </p:nvGrpSpPr>
        <p:grpSpPr>
          <a:xfrm>
            <a:off x="1608617" y="1268545"/>
            <a:ext cx="5578992" cy="3347701"/>
            <a:chOff x="1608617" y="1371232"/>
            <a:chExt cx="5281721" cy="3103518"/>
          </a:xfrm>
        </p:grpSpPr>
        <p:sp>
          <p:nvSpPr>
            <p:cNvPr id="1048583" name="شكل حر 1048582"/>
            <p:cNvSpPr/>
            <p:nvPr/>
          </p:nvSpPr>
          <p:spPr>
            <a:xfrm rot="10800000">
              <a:off x="1608617" y="1371232"/>
              <a:ext cx="4525208" cy="40885"/>
            </a:xfrm>
            <a:custGeom>
              <a:avLst/>
              <a:gdLst>
                <a:gd name="connsiteX0" fmla="*/ 0 w 4525208"/>
                <a:gd name="connsiteY0" fmla="*/ 0 h 40883"/>
                <a:gd name="connsiteX1" fmla="*/ 4525208 w 4525208"/>
                <a:gd name="connsiteY1" fmla="*/ 0 h 40883"/>
                <a:gd name="connsiteX2" fmla="*/ 4525208 w 4525208"/>
                <a:gd name="connsiteY2" fmla="*/ 40883 h 40883"/>
                <a:gd name="connsiteX3" fmla="*/ 0 w 4525208"/>
                <a:gd name="connsiteY3" fmla="*/ 40883 h 40883"/>
                <a:gd name="connsiteX4" fmla="*/ 0 w 4525208"/>
                <a:gd name="connsiteY4" fmla="*/ 0 h 4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208" h="40883">
                  <a:moveTo>
                    <a:pt x="4525208" y="1"/>
                  </a:moveTo>
                  <a:lnTo>
                    <a:pt x="0" y="1"/>
                  </a:lnTo>
                  <a:lnTo>
                    <a:pt x="0" y="40882"/>
                  </a:lnTo>
                  <a:lnTo>
                    <a:pt x="4525208" y="40882"/>
                  </a:lnTo>
                  <a:lnTo>
                    <a:pt x="452520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49" rIns="19050" bIns="19052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84" name="شارة رتبة 1048583"/>
            <p:cNvSpPr/>
            <p:nvPr/>
          </p:nvSpPr>
          <p:spPr>
            <a:xfrm>
              <a:off x="160861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5" name="شارة رتبة 1048584"/>
            <p:cNvSpPr/>
            <p:nvPr/>
          </p:nvSpPr>
          <p:spPr>
            <a:xfrm>
              <a:off x="229749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6" name="شارة رتبة 1048585"/>
            <p:cNvSpPr/>
            <p:nvPr/>
          </p:nvSpPr>
          <p:spPr>
            <a:xfrm>
              <a:off x="298690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7" name="شارة رتبة 1048586"/>
            <p:cNvSpPr/>
            <p:nvPr/>
          </p:nvSpPr>
          <p:spPr>
            <a:xfrm>
              <a:off x="367578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8" name="شارة رتبة 1048587"/>
            <p:cNvSpPr/>
            <p:nvPr/>
          </p:nvSpPr>
          <p:spPr>
            <a:xfrm>
              <a:off x="436519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9" name="شارة رتبة 1048588"/>
            <p:cNvSpPr/>
            <p:nvPr/>
          </p:nvSpPr>
          <p:spPr>
            <a:xfrm>
              <a:off x="5054071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0" name="شارة رتبة 1048589"/>
            <p:cNvSpPr/>
            <p:nvPr/>
          </p:nvSpPr>
          <p:spPr>
            <a:xfrm>
              <a:off x="574348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1" name="شكل حر 1048590"/>
            <p:cNvSpPr/>
            <p:nvPr/>
          </p:nvSpPr>
          <p:spPr>
            <a:xfrm>
              <a:off x="1608617" y="1502877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يقرأ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التلميذ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السين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قراءة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صحيحة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مع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الحركات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والمدود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593" name="شكل حر 1048592"/>
            <p:cNvSpPr/>
            <p:nvPr/>
          </p:nvSpPr>
          <p:spPr>
            <a:xfrm>
              <a:off x="1608617" y="2393614"/>
              <a:ext cx="4693609" cy="47308"/>
            </a:xfrm>
            <a:custGeom>
              <a:avLst/>
              <a:gdLst>
                <a:gd name="connsiteX0" fmla="*/ 0 w 4693609"/>
                <a:gd name="connsiteY0" fmla="*/ 0 h 47308"/>
                <a:gd name="connsiteX1" fmla="*/ 4693609 w 4693609"/>
                <a:gd name="connsiteY1" fmla="*/ 0 h 47308"/>
                <a:gd name="connsiteX2" fmla="*/ 4693609 w 4693609"/>
                <a:gd name="connsiteY2" fmla="*/ 47308 h 47308"/>
                <a:gd name="connsiteX3" fmla="*/ 0 w 4693609"/>
                <a:gd name="connsiteY3" fmla="*/ 47308 h 47308"/>
                <a:gd name="connsiteX4" fmla="*/ 0 w 4693609"/>
                <a:gd name="connsiteY4" fmla="*/ 0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3609" h="47308">
                  <a:moveTo>
                    <a:pt x="0" y="0"/>
                  </a:moveTo>
                  <a:lnTo>
                    <a:pt x="4693609" y="0"/>
                  </a:lnTo>
                  <a:lnTo>
                    <a:pt x="4693609" y="47308"/>
                  </a:lnTo>
                  <a:lnTo>
                    <a:pt x="0" y="47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94" name="شارة رتبة 1048593"/>
            <p:cNvSpPr/>
            <p:nvPr/>
          </p:nvSpPr>
          <p:spPr>
            <a:xfrm>
              <a:off x="160861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5" name="شارة رتبة 1048594"/>
            <p:cNvSpPr/>
            <p:nvPr/>
          </p:nvSpPr>
          <p:spPr>
            <a:xfrm>
              <a:off x="229749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6" name="شارة رتبة 1048595"/>
            <p:cNvSpPr/>
            <p:nvPr/>
          </p:nvSpPr>
          <p:spPr>
            <a:xfrm>
              <a:off x="298690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7" name="شارة رتبة 1048596"/>
            <p:cNvSpPr/>
            <p:nvPr/>
          </p:nvSpPr>
          <p:spPr>
            <a:xfrm>
              <a:off x="367578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8" name="شارة رتبة 1048597"/>
            <p:cNvSpPr/>
            <p:nvPr/>
          </p:nvSpPr>
          <p:spPr>
            <a:xfrm>
              <a:off x="436519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9" name="شارة رتبة 1048598"/>
            <p:cNvSpPr/>
            <p:nvPr/>
          </p:nvSpPr>
          <p:spPr>
            <a:xfrm>
              <a:off x="5054071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0" name="شارة رتبة 1048599"/>
            <p:cNvSpPr/>
            <p:nvPr/>
          </p:nvSpPr>
          <p:spPr>
            <a:xfrm>
              <a:off x="574348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1" name="شكل حر 1048600"/>
            <p:cNvSpPr/>
            <p:nvPr/>
          </p:nvSpPr>
          <p:spPr>
            <a:xfrm>
              <a:off x="1608617" y="2531684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يكتب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السين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بأشكاله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المختلفة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602" name="شكل حر 1048601"/>
            <p:cNvSpPr/>
            <p:nvPr/>
          </p:nvSpPr>
          <p:spPr>
            <a:xfrm rot="10800000">
              <a:off x="1608617" y="3422420"/>
              <a:ext cx="4761440" cy="144725"/>
            </a:xfrm>
            <a:custGeom>
              <a:avLst/>
              <a:gdLst>
                <a:gd name="connsiteX0" fmla="*/ 0 w 4761440"/>
                <a:gd name="connsiteY0" fmla="*/ 0 h 144724"/>
                <a:gd name="connsiteX1" fmla="*/ 4761440 w 4761440"/>
                <a:gd name="connsiteY1" fmla="*/ 0 h 144724"/>
                <a:gd name="connsiteX2" fmla="*/ 4761440 w 4761440"/>
                <a:gd name="connsiteY2" fmla="*/ 144724 h 144724"/>
                <a:gd name="connsiteX3" fmla="*/ 0 w 4761440"/>
                <a:gd name="connsiteY3" fmla="*/ 144724 h 144724"/>
                <a:gd name="connsiteX4" fmla="*/ 0 w 4761440"/>
                <a:gd name="connsiteY4" fmla="*/ 0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440" h="144724">
                  <a:moveTo>
                    <a:pt x="4761440" y="1"/>
                  </a:moveTo>
                  <a:lnTo>
                    <a:pt x="0" y="1"/>
                  </a:lnTo>
                  <a:lnTo>
                    <a:pt x="0" y="144723"/>
                  </a:lnTo>
                  <a:lnTo>
                    <a:pt x="4761440" y="144723"/>
                  </a:lnTo>
                  <a:lnTo>
                    <a:pt x="4761440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58" rIns="22860" bIns="22862" numCol="1" spcCol="1270" anchor="b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00" kern="1200" dirty="0"/>
            </a:p>
          </p:txBody>
        </p:sp>
        <p:sp>
          <p:nvSpPr>
            <p:cNvPr id="1048603" name="شارة رتبة 1048602"/>
            <p:cNvSpPr/>
            <p:nvPr/>
          </p:nvSpPr>
          <p:spPr>
            <a:xfrm>
              <a:off x="160861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4" name="شارة رتبة 1048603"/>
            <p:cNvSpPr/>
            <p:nvPr/>
          </p:nvSpPr>
          <p:spPr>
            <a:xfrm>
              <a:off x="229749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5" name="شارة رتبة 1048604"/>
            <p:cNvSpPr/>
            <p:nvPr/>
          </p:nvSpPr>
          <p:spPr>
            <a:xfrm>
              <a:off x="298690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6" name="شارة رتبة 1048605"/>
            <p:cNvSpPr/>
            <p:nvPr/>
          </p:nvSpPr>
          <p:spPr>
            <a:xfrm>
              <a:off x="367578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7" name="شارة رتبة 1048606"/>
            <p:cNvSpPr/>
            <p:nvPr/>
          </p:nvSpPr>
          <p:spPr>
            <a:xfrm>
              <a:off x="436519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8" name="شارة رتبة 1048607"/>
            <p:cNvSpPr/>
            <p:nvPr/>
          </p:nvSpPr>
          <p:spPr>
            <a:xfrm>
              <a:off x="5054071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9" name="شارة رتبة 1048608"/>
            <p:cNvSpPr/>
            <p:nvPr/>
          </p:nvSpPr>
          <p:spPr>
            <a:xfrm>
              <a:off x="574348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10" name="شكل حر 1048609"/>
            <p:cNvSpPr/>
            <p:nvPr/>
          </p:nvSpPr>
          <p:spPr>
            <a:xfrm>
              <a:off x="1608617" y="3657906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schemeClr val="tx1"/>
                  </a:solidFill>
                </a:rPr>
                <a:t>أن يميز الطالب حرف السين بين مجموعة من الحروف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678184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851147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rgbClr val="FF0000"/>
                </a:solidFill>
              </a:rPr>
              <a:t>س</a:t>
            </a:r>
            <a:r>
              <a:rPr lang="ar-SY" sz="5400" dirty="0" smtClean="0">
                <a:solidFill>
                  <a:schemeClr val="bg1"/>
                </a:solidFill>
              </a:rPr>
              <a:t>مكة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>
          <a:xfrm>
            <a:off x="2892057" y="933008"/>
            <a:ext cx="3657600" cy="2958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تم</a:t>
            </a:r>
            <a:r>
              <a:rPr lang="ar-SY" sz="5400" dirty="0" smtClean="0">
                <a:solidFill>
                  <a:srgbClr val="FF0000"/>
                </a:solidFill>
              </a:rPr>
              <a:t>س</a:t>
            </a:r>
            <a:r>
              <a:rPr lang="ar-SY" sz="5400" dirty="0" smtClean="0">
                <a:solidFill>
                  <a:schemeClr val="bg1"/>
                </a:solidFill>
              </a:rPr>
              <a:t>اح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3" y="1063256"/>
            <a:ext cx="4624379" cy="30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شم</a:t>
            </a:r>
            <a:r>
              <a:rPr lang="ar-SY" sz="5400" dirty="0" smtClean="0">
                <a:solidFill>
                  <a:srgbClr val="FF0000"/>
                </a:solidFill>
              </a:rPr>
              <a:t>س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55" y="1089571"/>
            <a:ext cx="3169468" cy="30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رأ</a:t>
            </a:r>
            <a:r>
              <a:rPr lang="ar-SY" sz="5400" dirty="0" smtClean="0">
                <a:solidFill>
                  <a:srgbClr val="FF0000"/>
                </a:solidFill>
              </a:rPr>
              <a:t>س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59" y="1297172"/>
            <a:ext cx="3988799" cy="29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4594485" y="2455749"/>
            <a:ext cx="1856209" cy="1826956"/>
          </a:xfrm>
          <a:prstGeom prst="star1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4855527" y="3004651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شم</a:t>
            </a:r>
            <a:r>
              <a:rPr lang="ar-SY" sz="4000" dirty="0" smtClean="0">
                <a:solidFill>
                  <a:srgbClr val="FF0000"/>
                </a:solidFill>
              </a:rPr>
              <a:t>س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8600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793397" y="4710222"/>
            <a:ext cx="3922802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سـ    ـ</a:t>
            </a:r>
            <a:r>
              <a:rPr lang="ar-SY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سـ</a:t>
            </a:r>
            <a:r>
              <a:rPr lang="ar-SY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ـ</a:t>
            </a:r>
            <a:r>
              <a:rPr lang="ar-SY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</a:t>
            </a:r>
            <a:r>
              <a:rPr lang="ar-SY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ar-SY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</a:t>
            </a:r>
            <a:endParaRPr lang="ar-S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تأمل حرف </a:t>
            </a:r>
            <a:r>
              <a:rPr lang="ar-SY" sz="4400" b="1" dirty="0" smtClean="0">
                <a:solidFill>
                  <a:srgbClr val="FF0000"/>
                </a:solidFill>
              </a:rPr>
              <a:t>السين 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3625702" y="1484026"/>
            <a:ext cx="968784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نجمة ذات 16 نقطة 17"/>
          <p:cNvSpPr/>
          <p:nvPr/>
        </p:nvSpPr>
        <p:spPr>
          <a:xfrm>
            <a:off x="6716199" y="2356851"/>
            <a:ext cx="1856209" cy="1826956"/>
          </a:xfrm>
          <a:prstGeom prst="star1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ربع نص 19"/>
          <p:cNvSpPr txBox="1"/>
          <p:nvPr/>
        </p:nvSpPr>
        <p:spPr>
          <a:xfrm>
            <a:off x="6995130" y="3004651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C00000"/>
                </a:solidFill>
              </a:rPr>
              <a:t>س</a:t>
            </a:r>
            <a:r>
              <a:rPr lang="ar-SY" sz="4000" dirty="0" smtClean="0"/>
              <a:t>مكة</a:t>
            </a:r>
            <a:endParaRPr lang="en-GB" sz="4000" dirty="0"/>
          </a:p>
        </p:txBody>
      </p:sp>
      <p:sp>
        <p:nvSpPr>
          <p:cNvPr id="21" name="نجمة ذات 16 نقطة 20"/>
          <p:cNvSpPr/>
          <p:nvPr/>
        </p:nvSpPr>
        <p:spPr>
          <a:xfrm>
            <a:off x="2532356" y="2456290"/>
            <a:ext cx="1856209" cy="1826956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مربع نص 21"/>
          <p:cNvSpPr txBox="1"/>
          <p:nvPr/>
        </p:nvSpPr>
        <p:spPr>
          <a:xfrm>
            <a:off x="2793398" y="301582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تم</a:t>
            </a:r>
            <a:r>
              <a:rPr lang="ar-SY" sz="4000" dirty="0" smtClean="0">
                <a:solidFill>
                  <a:srgbClr val="FF0000"/>
                </a:solidFill>
              </a:rPr>
              <a:t>س</a:t>
            </a:r>
            <a:r>
              <a:rPr lang="ar-SY" sz="4000" dirty="0" smtClean="0"/>
              <a:t>اح</a:t>
            </a:r>
            <a:endParaRPr lang="en-GB" sz="4000" dirty="0"/>
          </a:p>
        </p:txBody>
      </p:sp>
      <p:sp>
        <p:nvSpPr>
          <p:cNvPr id="23" name="نجمة ذات 16 نقطة 22"/>
          <p:cNvSpPr/>
          <p:nvPr/>
        </p:nvSpPr>
        <p:spPr>
          <a:xfrm>
            <a:off x="506027" y="2445116"/>
            <a:ext cx="1856209" cy="1826956"/>
          </a:xfrm>
          <a:prstGeom prst="star16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4594485" y="1484026"/>
            <a:ext cx="562306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1877844" y="1486008"/>
            <a:ext cx="271664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887142" y="3004651"/>
            <a:ext cx="106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400" dirty="0" smtClean="0"/>
              <a:t>رأ</a:t>
            </a:r>
            <a:r>
              <a:rPr lang="ar-SY" sz="4400" dirty="0" smtClean="0">
                <a:solidFill>
                  <a:srgbClr val="FF0000"/>
                </a:solidFill>
              </a:rPr>
              <a:t>س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44859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سَ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844858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سُ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4" y="2844860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سِ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5059" y="606863"/>
            <a:ext cx="8109334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السين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 القصيرة</a:t>
            </a: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99</Words>
  <Application>Microsoft Office PowerPoint</Application>
  <PresentationFormat>عرض على الشاشة (3:4)‏</PresentationFormat>
  <Paragraphs>39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school</vt:lpstr>
      <vt:lpstr>الصف : الأول المادة : اللغة العربية  الدرس : حرف السين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80</cp:revision>
  <dcterms:created xsi:type="dcterms:W3CDTF">2020-05-02T02:36:07Z</dcterms:created>
  <dcterms:modified xsi:type="dcterms:W3CDTF">2020-07-06T10:17:20Z</dcterms:modified>
</cp:coreProperties>
</file>