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876" r:id="rId2"/>
  </p:sldMasterIdLst>
  <p:notesMasterIdLst>
    <p:notesMasterId r:id="rId16"/>
  </p:notesMasterIdLst>
  <p:sldIdLst>
    <p:sldId id="261" r:id="rId3"/>
    <p:sldId id="275" r:id="rId4"/>
    <p:sldId id="276" r:id="rId5"/>
    <p:sldId id="258" r:id="rId6"/>
    <p:sldId id="267" r:id="rId7"/>
    <p:sldId id="277" r:id="rId8"/>
    <p:sldId id="257" r:id="rId9"/>
    <p:sldId id="269" r:id="rId10"/>
    <p:sldId id="270" r:id="rId11"/>
    <p:sldId id="272" r:id="rId12"/>
    <p:sldId id="273" r:id="rId13"/>
    <p:sldId id="278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17/11/1441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9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6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3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3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98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73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3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46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9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الكاف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35" y="4167963"/>
            <a:ext cx="1691640" cy="17297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44005" r="38845" b="19368"/>
          <a:stretch/>
        </p:blipFill>
        <p:spPr bwMode="auto">
          <a:xfrm>
            <a:off x="683900" y="627321"/>
            <a:ext cx="6280425" cy="354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32231" r="36148" b="23292"/>
          <a:stretch/>
        </p:blipFill>
        <p:spPr bwMode="auto">
          <a:xfrm>
            <a:off x="619621" y="499730"/>
            <a:ext cx="7822630" cy="361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1" y="230726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39644" r="37053" b="31795"/>
          <a:stretch/>
        </p:blipFill>
        <p:spPr bwMode="auto">
          <a:xfrm>
            <a:off x="476544" y="552894"/>
            <a:ext cx="8046779" cy="29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94" y="3456570"/>
            <a:ext cx="1901266" cy="2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انفجار 1 2"/>
          <p:cNvSpPr/>
          <p:nvPr/>
        </p:nvSpPr>
        <p:spPr>
          <a:xfrm>
            <a:off x="2349794" y="233917"/>
            <a:ext cx="4582633" cy="3195084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3560618" y="1179691"/>
            <a:ext cx="305283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شكراً لحسن استماعكم</a:t>
            </a:r>
            <a:endParaRPr lang="ar-SY" sz="4400" b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46043" y="5398607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53" y="3717800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76846" y="1302802"/>
            <a:ext cx="30834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chemeClr val="bg1"/>
                </a:solidFill>
              </a:rPr>
              <a:t>و</a:t>
            </a:r>
            <a:endParaRPr lang="en-GB" sz="16600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62" y="4518837"/>
            <a:ext cx="1577340" cy="1851660"/>
          </a:xfrm>
          <a:prstGeom prst="rect">
            <a:avLst/>
          </a:prstGeom>
        </p:spPr>
      </p:pic>
      <p:sp>
        <p:nvSpPr>
          <p:cNvPr id="2" name="نجمة ذات 5 نقاط 1"/>
          <p:cNvSpPr/>
          <p:nvPr/>
        </p:nvSpPr>
        <p:spPr>
          <a:xfrm>
            <a:off x="2594345" y="622004"/>
            <a:ext cx="4199860" cy="4008474"/>
          </a:xfrm>
          <a:prstGeom prst="star5">
            <a:avLst/>
          </a:prstGeom>
          <a:pattFill prst="sphere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مربع نص 4"/>
          <p:cNvSpPr txBox="1"/>
          <p:nvPr/>
        </p:nvSpPr>
        <p:spPr>
          <a:xfrm>
            <a:off x="3944680" y="1841411"/>
            <a:ext cx="149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 smtClean="0">
                <a:solidFill>
                  <a:schemeClr val="accent2">
                    <a:lumMod val="75000"/>
                  </a:schemeClr>
                </a:solidFill>
              </a:rPr>
              <a:t>ك</a:t>
            </a:r>
            <a:endParaRPr lang="en-GB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ريط منحني إلى الأعلى 26"/>
          <p:cNvSpPr/>
          <p:nvPr/>
        </p:nvSpPr>
        <p:spPr>
          <a:xfrm>
            <a:off x="2296547" y="535419"/>
            <a:ext cx="4465525" cy="794395"/>
          </a:xfrm>
          <a:prstGeom prst="ellipse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2298745" y="1188146"/>
            <a:ext cx="4803803" cy="4829882"/>
            <a:chOff x="2298746" y="1188146"/>
            <a:chExt cx="4599670" cy="4577150"/>
          </a:xfrm>
        </p:grpSpPr>
        <p:sp>
          <p:nvSpPr>
            <p:cNvPr id="18" name="شكل حر 17"/>
            <p:cNvSpPr/>
            <p:nvPr/>
          </p:nvSpPr>
          <p:spPr>
            <a:xfrm>
              <a:off x="2706057" y="1432525"/>
              <a:ext cx="3947655" cy="3947655"/>
            </a:xfrm>
            <a:custGeom>
              <a:avLst/>
              <a:gdLst>
                <a:gd name="connsiteX0" fmla="*/ 1973827 w 3947655"/>
                <a:gd name="connsiteY0" fmla="*/ 0 h 3947655"/>
                <a:gd name="connsiteX1" fmla="*/ 3683212 w 3947655"/>
                <a:gd name="connsiteY1" fmla="*/ 986914 h 3947655"/>
                <a:gd name="connsiteX2" fmla="*/ 3683212 w 3947655"/>
                <a:gd name="connsiteY2" fmla="*/ 2960742 h 3947655"/>
                <a:gd name="connsiteX3" fmla="*/ 1973828 w 3947655"/>
                <a:gd name="connsiteY3" fmla="*/ 1973828 h 3947655"/>
                <a:gd name="connsiteX4" fmla="*/ 1973827 w 3947655"/>
                <a:gd name="connsiteY4" fmla="*/ 0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1973827" y="0"/>
                  </a:moveTo>
                  <a:cubicBezTo>
                    <a:pt x="2679008" y="0"/>
                    <a:pt x="3330622" y="376209"/>
                    <a:pt x="3683212" y="986914"/>
                  </a:cubicBezTo>
                  <a:cubicBezTo>
                    <a:pt x="4035802" y="1597619"/>
                    <a:pt x="4035802" y="2350037"/>
                    <a:pt x="3683212" y="2960742"/>
                  </a:cubicBezTo>
                  <a:lnTo>
                    <a:pt x="1973828" y="1973828"/>
                  </a:lnTo>
                  <a:cubicBezTo>
                    <a:pt x="1973828" y="1315885"/>
                    <a:pt x="1973827" y="657943"/>
                    <a:pt x="1973827" y="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104638" tIns="860657" rIns="481400" bIns="1960361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19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أ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ن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يقرأ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التلميذ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حرف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Y" altLang="ar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الكاف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قراءة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صحيحة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مع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الحركات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والمدود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endParaRPr lang="en-GB" sz="20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" name="شكل حر 18"/>
            <p:cNvSpPr/>
            <p:nvPr/>
          </p:nvSpPr>
          <p:spPr>
            <a:xfrm>
              <a:off x="2624754" y="1573513"/>
              <a:ext cx="3947655" cy="3947655"/>
            </a:xfrm>
            <a:custGeom>
              <a:avLst/>
              <a:gdLst>
                <a:gd name="connsiteX0" fmla="*/ 3683212 w 3947655"/>
                <a:gd name="connsiteY0" fmla="*/ 2960741 h 3947655"/>
                <a:gd name="connsiteX1" fmla="*/ 1973827 w 3947655"/>
                <a:gd name="connsiteY1" fmla="*/ 3947655 h 3947655"/>
                <a:gd name="connsiteX2" fmla="*/ 264442 w 3947655"/>
                <a:gd name="connsiteY2" fmla="*/ 2960741 h 3947655"/>
                <a:gd name="connsiteX3" fmla="*/ 1973828 w 3947655"/>
                <a:gd name="connsiteY3" fmla="*/ 1973828 h 3947655"/>
                <a:gd name="connsiteX4" fmla="*/ 3683212 w 3947655"/>
                <a:gd name="connsiteY4" fmla="*/ 2960741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3683212" y="2960741"/>
                  </a:moveTo>
                  <a:cubicBezTo>
                    <a:pt x="3330622" y="3571446"/>
                    <a:pt x="2679008" y="3947655"/>
                    <a:pt x="1973827" y="3947655"/>
                  </a:cubicBezTo>
                  <a:cubicBezTo>
                    <a:pt x="1268646" y="3947655"/>
                    <a:pt x="617032" y="3571446"/>
                    <a:pt x="264442" y="2960741"/>
                  </a:cubicBezTo>
                  <a:lnTo>
                    <a:pt x="1973828" y="1973828"/>
                  </a:lnTo>
                  <a:lnTo>
                    <a:pt x="3683212" y="296074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64048" tIns="2585406" rIns="917052" bIns="376600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أن يميز الطالب حرف </a:t>
              </a:r>
              <a:r>
                <a:rPr lang="ar-SY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الكاف </a:t>
              </a:r>
              <a:r>
                <a:rPr lang="ar-SY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بين مجموعة من الحروف</a:t>
              </a:r>
              <a:endParaRPr lang="en-GB" sz="24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" name="شكل حر 19"/>
            <p:cNvSpPr/>
            <p:nvPr/>
          </p:nvSpPr>
          <p:spPr>
            <a:xfrm>
              <a:off x="2543451" y="1432525"/>
              <a:ext cx="3947655" cy="3947655"/>
            </a:xfrm>
            <a:custGeom>
              <a:avLst/>
              <a:gdLst>
                <a:gd name="connsiteX0" fmla="*/ 264443 w 3947655"/>
                <a:gd name="connsiteY0" fmla="*/ 2960741 h 3947655"/>
                <a:gd name="connsiteX1" fmla="*/ 264443 w 3947655"/>
                <a:gd name="connsiteY1" fmla="*/ 986913 h 3947655"/>
                <a:gd name="connsiteX2" fmla="*/ 1973828 w 3947655"/>
                <a:gd name="connsiteY2" fmla="*/ -1 h 3947655"/>
                <a:gd name="connsiteX3" fmla="*/ 1973828 w 3947655"/>
                <a:gd name="connsiteY3" fmla="*/ 1973828 h 3947655"/>
                <a:gd name="connsiteX4" fmla="*/ 264443 w 3947655"/>
                <a:gd name="connsiteY4" fmla="*/ 2960741 h 39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655" h="3947655">
                  <a:moveTo>
                    <a:pt x="264443" y="2960741"/>
                  </a:moveTo>
                  <a:cubicBezTo>
                    <a:pt x="-88147" y="2350036"/>
                    <a:pt x="-88147" y="1597618"/>
                    <a:pt x="264443" y="986913"/>
                  </a:cubicBezTo>
                  <a:cubicBezTo>
                    <a:pt x="617033" y="376208"/>
                    <a:pt x="1268647" y="-1"/>
                    <a:pt x="1973828" y="-1"/>
                  </a:cubicBezTo>
                  <a:lnTo>
                    <a:pt x="1973828" y="1973828"/>
                  </a:lnTo>
                  <a:lnTo>
                    <a:pt x="264443" y="296074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1400" tIns="860657" rIns="2104638" bIns="1960361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أن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يكتب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حرف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Y" altLang="ar" sz="2400" kern="1200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الكاف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بأشكاله</a:t>
              </a:r>
              <a:r>
                <a:rPr lang="en-US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" altLang="ar" sz="24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Sakkal Majalla" pitchFamily="2" charset="-78"/>
                  <a:cs typeface="Sakkal Majalla" pitchFamily="2" charset="-78"/>
                </a:rPr>
                <a:t>المختلفة</a:t>
              </a:r>
              <a:endParaRPr lang="en-GB" sz="2400" kern="1200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" name="سهم دائري 20"/>
            <p:cNvSpPr/>
            <p:nvPr/>
          </p:nvSpPr>
          <p:spPr>
            <a:xfrm>
              <a:off x="2462004" y="1188146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سهم دائري 21"/>
            <p:cNvSpPr/>
            <p:nvPr/>
          </p:nvSpPr>
          <p:spPr>
            <a:xfrm>
              <a:off x="2380375" y="1328884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3" name="سهم دائري 22"/>
            <p:cNvSpPr/>
            <p:nvPr/>
          </p:nvSpPr>
          <p:spPr>
            <a:xfrm>
              <a:off x="2298746" y="1188146"/>
              <a:ext cx="4436412" cy="443641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sp>
        <p:nvSpPr>
          <p:cNvPr id="11" name="Oval 38">
            <a:extLst>
              <a:ext uri="{FF2B5EF4-FFF2-40B4-BE49-F238E27FC236}">
                <a16:creationId xmlns:lc="http://schemas.openxmlformats.org/drawingml/2006/lockedCanvas" xmlns=""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017297" y="1231908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72">
            <a:extLst>
              <a:ext uri="{FF2B5EF4-FFF2-40B4-BE49-F238E27FC236}">
                <a16:creationId xmlns:lc="http://schemas.openxmlformats.org/drawingml/2006/lockedCanvas" xmlns=""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215260" y="1404871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3" name="Freeform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Y" sz="6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رسي</a:t>
            </a:r>
            <a:endParaRPr lang="en-GB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30" y="578126"/>
            <a:ext cx="3254976" cy="36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تب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81" y="850604"/>
            <a:ext cx="5019367" cy="32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مل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7860" r="19305" b="8512"/>
          <a:stretch/>
        </p:blipFill>
        <p:spPr>
          <a:xfrm>
            <a:off x="3444950" y="1063256"/>
            <a:ext cx="2286000" cy="307109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475767" y="1881963"/>
            <a:ext cx="350875" cy="2252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5"/>
          <p:cNvSpPr/>
          <p:nvPr/>
        </p:nvSpPr>
        <p:spPr>
          <a:xfrm>
            <a:off x="3444950" y="1881963"/>
            <a:ext cx="478464" cy="716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39833" y="1063256"/>
            <a:ext cx="691117" cy="22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7"/>
          <p:cNvSpPr/>
          <p:nvPr/>
        </p:nvSpPr>
        <p:spPr>
          <a:xfrm>
            <a:off x="3444950" y="1063256"/>
            <a:ext cx="239232" cy="1850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مستطيل 10"/>
          <p:cNvSpPr/>
          <p:nvPr/>
        </p:nvSpPr>
        <p:spPr>
          <a:xfrm>
            <a:off x="3564566" y="988828"/>
            <a:ext cx="752253" cy="297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3957402" y="2353254"/>
            <a:ext cx="1856209" cy="1826956"/>
          </a:xfrm>
          <a:prstGeom prst="star1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4218444" y="2836540"/>
            <a:ext cx="133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Y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Y" sz="4800" dirty="0" smtClean="0">
                <a:latin typeface="Sakkal Majalla" pitchFamily="2" charset="-78"/>
                <a:cs typeface="Sakkal Majalla" pitchFamily="2" charset="-78"/>
              </a:rPr>
              <a:t>تب</a:t>
            </a:r>
            <a:endParaRPr lang="en-GB" sz="4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955851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402941" y="4471012"/>
            <a:ext cx="2987834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كـ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كـ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ك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ك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تأمل حرف </a:t>
            </a:r>
            <a:r>
              <a:rPr lang="ar-SY" sz="4400" b="1" u="sng" dirty="0" smtClean="0">
                <a:solidFill>
                  <a:srgbClr val="FF0000"/>
                </a:solidFill>
              </a:rPr>
              <a:t>الكاف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في الكلمات التالية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نجمة ذات 16 نقطة 15"/>
          <p:cNvSpPr/>
          <p:nvPr/>
        </p:nvSpPr>
        <p:spPr>
          <a:xfrm>
            <a:off x="579842" y="2353255"/>
            <a:ext cx="1856209" cy="1826956"/>
          </a:xfrm>
          <a:prstGeom prst="star1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840885" y="2851234"/>
            <a:ext cx="133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latin typeface="Sakkal Majalla" pitchFamily="2" charset="-78"/>
                <a:cs typeface="Sakkal Majalla" pitchFamily="2" charset="-78"/>
              </a:rPr>
              <a:t>مل</a:t>
            </a:r>
            <a:r>
              <a:rPr lang="ar-SY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endParaRPr lang="en-GB" sz="66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نجمة ذات 16 نقطة 14"/>
          <p:cNvSpPr/>
          <p:nvPr/>
        </p:nvSpPr>
        <p:spPr>
          <a:xfrm>
            <a:off x="6688184" y="2338560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مربع نص 17"/>
          <p:cNvSpPr txBox="1"/>
          <p:nvPr/>
        </p:nvSpPr>
        <p:spPr>
          <a:xfrm>
            <a:off x="6949226" y="2821846"/>
            <a:ext cx="133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SY" sz="4800" dirty="0" smtClean="0">
                <a:latin typeface="Sakkal Majalla" pitchFamily="2" charset="-78"/>
                <a:cs typeface="Sakkal Majalla" pitchFamily="2" charset="-78"/>
              </a:rPr>
              <a:t>رسي</a:t>
            </a:r>
            <a:endParaRPr lang="en-GB" sz="48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>
            <a:off x="4572000" y="1484026"/>
            <a:ext cx="138223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>
            <a:off x="1786270" y="1484026"/>
            <a:ext cx="2808217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923072" y="2615609"/>
            <a:ext cx="1670226" cy="162660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كَ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كُ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190537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كِ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الكاف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حركات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الكاف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المدود الطويلة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كا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كو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كي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17814" y="1828641"/>
            <a:ext cx="1308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/>
              <a:t>كا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err="1" smtClean="0"/>
              <a:t>كو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/>
              <a:t>كي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92</Words>
  <Application>Microsoft Office PowerPoint</Application>
  <PresentationFormat>عرض على الشاشة (3:4)‏</PresentationFormat>
  <Paragraphs>34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نسق Office</vt:lpstr>
      <vt:lpstr>1_نسق Office</vt:lpstr>
      <vt:lpstr>الصف : الأول المادة : اللغة العربية  الدرس : حرف الكاف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80</cp:revision>
  <dcterms:created xsi:type="dcterms:W3CDTF">2020-05-02T02:36:07Z</dcterms:created>
  <dcterms:modified xsi:type="dcterms:W3CDTF">2020-07-07T09:52:46Z</dcterms:modified>
</cp:coreProperties>
</file>