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8" r:id="rId2"/>
  </p:sldMasterIdLst>
  <p:notesMasterIdLst>
    <p:notesMasterId r:id="rId16"/>
  </p:notesMasterIdLst>
  <p:sldIdLst>
    <p:sldId id="261" r:id="rId3"/>
    <p:sldId id="277" r:id="rId4"/>
    <p:sldId id="275" r:id="rId5"/>
    <p:sldId id="258" r:id="rId6"/>
    <p:sldId id="276" r:id="rId7"/>
    <p:sldId id="267" r:id="rId8"/>
    <p:sldId id="257" r:id="rId9"/>
    <p:sldId id="269" r:id="rId10"/>
    <p:sldId id="270" r:id="rId11"/>
    <p:sldId id="273" r:id="rId12"/>
    <p:sldId id="272" r:id="rId13"/>
    <p:sldId id="278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65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t>17/11/1441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6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107" y="4359169"/>
            <a:ext cx="4069166" cy="2216689"/>
          </a:xfrm>
        </p:spPr>
        <p:txBody>
          <a:bodyPr>
            <a:normAutofit/>
          </a:bodyPr>
          <a:lstStyle/>
          <a:p>
            <a:pPr algn="r"/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اللغة العربية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حرف </a:t>
            </a:r>
            <a:r>
              <a:rPr lang="ar-SY" sz="3200" b="1" dirty="0" smtClean="0">
                <a:solidFill>
                  <a:srgbClr val="FF0000"/>
                </a:solidFill>
              </a:rPr>
              <a:t>اللام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28" y="4633844"/>
            <a:ext cx="1691640" cy="17297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8" t="20241" r="30633" b="29872"/>
          <a:stretch/>
        </p:blipFill>
        <p:spPr bwMode="auto">
          <a:xfrm>
            <a:off x="1190846" y="435934"/>
            <a:ext cx="5537813" cy="397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9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01" y="2008225"/>
            <a:ext cx="1714500" cy="17145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4" t="40081" r="37129" b="19803"/>
          <a:stretch/>
        </p:blipFill>
        <p:spPr bwMode="auto">
          <a:xfrm>
            <a:off x="681460" y="483781"/>
            <a:ext cx="6144642" cy="406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5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15" y="3592476"/>
            <a:ext cx="1714500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0" t="36192" r="36884" b="40516"/>
          <a:stretch/>
        </p:blipFill>
        <p:spPr bwMode="auto">
          <a:xfrm>
            <a:off x="542260" y="872314"/>
            <a:ext cx="8021014" cy="26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6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2189018" y="245918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chemeClr val="bg1"/>
                </a:solidFill>
              </a:rPr>
              <a:t>شكراً لحسن استماعكم</a:t>
            </a:r>
            <a:endParaRPr lang="ar-SY" sz="4400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85267" y="4995935"/>
            <a:ext cx="19037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تصميم    ساري العم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وسيلة شرح على شكل سحابة 2"/>
          <p:cNvSpPr/>
          <p:nvPr/>
        </p:nvSpPr>
        <p:spPr>
          <a:xfrm>
            <a:off x="4561178" y="581114"/>
            <a:ext cx="3954615" cy="2374737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6"/>
          <p:cNvSpPr/>
          <p:nvPr/>
        </p:nvSpPr>
        <p:spPr>
          <a:xfrm>
            <a:off x="5191174" y="1196926"/>
            <a:ext cx="29450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شكرا</a:t>
            </a:r>
            <a:r>
              <a:rPr lang="ar-SA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ً</a:t>
            </a:r>
            <a:r>
              <a:rPr lang="ar-SY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لإصغائكم</a:t>
            </a:r>
            <a:endParaRPr lang="ar-SA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02" y="3678478"/>
            <a:ext cx="2634914" cy="26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عمودي 3"/>
          <p:cNvSpPr/>
          <p:nvPr/>
        </p:nvSpPr>
        <p:spPr>
          <a:xfrm>
            <a:off x="3091873" y="641122"/>
            <a:ext cx="3268023" cy="3615070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26" y="4711939"/>
            <a:ext cx="1714500" cy="1714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61907" y="1775637"/>
            <a:ext cx="23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9600" dirty="0" smtClean="0">
                <a:solidFill>
                  <a:schemeClr val="bg1"/>
                </a:solidFill>
              </a:rPr>
              <a:t>ل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وسيلة شرح على شكل سحابة 1048610"/>
          <p:cNvSpPr/>
          <p:nvPr/>
        </p:nvSpPr>
        <p:spPr>
          <a:xfrm>
            <a:off x="2820015" y="382772"/>
            <a:ext cx="3568502" cy="929877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404037" y="382772"/>
            <a:ext cx="8187070" cy="788381"/>
          </a:xfrm>
        </p:spPr>
        <p:txBody>
          <a:bodyPr/>
          <a:lstStyle/>
          <a:p>
            <a:pPr rtl="1"/>
            <a:r>
              <a:rPr lang="ar" dirty="0">
                <a:solidFill>
                  <a:srgbClr val="330066"/>
                </a:solidFill>
              </a:rPr>
              <a:t>مخرجات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r>
              <a:rPr lang="ar" altLang="ar" dirty="0">
                <a:solidFill>
                  <a:srgbClr val="330066"/>
                </a:solidFill>
              </a:rPr>
              <a:t>التعلم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endParaRPr lang="en-US" dirty="0"/>
          </a:p>
        </p:txBody>
      </p:sp>
      <p:grpSp>
        <p:nvGrpSpPr>
          <p:cNvPr id="1048582" name="مجموعة 1048581"/>
          <p:cNvGrpSpPr/>
          <p:nvPr/>
        </p:nvGrpSpPr>
        <p:grpSpPr>
          <a:xfrm>
            <a:off x="1608617" y="1268545"/>
            <a:ext cx="5578992" cy="3347701"/>
            <a:chOff x="1608617" y="1371232"/>
            <a:chExt cx="5281721" cy="3103518"/>
          </a:xfrm>
        </p:grpSpPr>
        <p:sp>
          <p:nvSpPr>
            <p:cNvPr id="1048583" name="شكل حر 1048582"/>
            <p:cNvSpPr/>
            <p:nvPr/>
          </p:nvSpPr>
          <p:spPr>
            <a:xfrm rot="10800000">
              <a:off x="1608617" y="1371232"/>
              <a:ext cx="4525208" cy="40885"/>
            </a:xfrm>
            <a:custGeom>
              <a:avLst/>
              <a:gdLst>
                <a:gd name="connsiteX0" fmla="*/ 0 w 4525208"/>
                <a:gd name="connsiteY0" fmla="*/ 0 h 40883"/>
                <a:gd name="connsiteX1" fmla="*/ 4525208 w 4525208"/>
                <a:gd name="connsiteY1" fmla="*/ 0 h 40883"/>
                <a:gd name="connsiteX2" fmla="*/ 4525208 w 4525208"/>
                <a:gd name="connsiteY2" fmla="*/ 40883 h 40883"/>
                <a:gd name="connsiteX3" fmla="*/ 0 w 4525208"/>
                <a:gd name="connsiteY3" fmla="*/ 40883 h 40883"/>
                <a:gd name="connsiteX4" fmla="*/ 0 w 4525208"/>
                <a:gd name="connsiteY4" fmla="*/ 0 h 4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208" h="40883">
                  <a:moveTo>
                    <a:pt x="4525208" y="1"/>
                  </a:moveTo>
                  <a:lnTo>
                    <a:pt x="0" y="1"/>
                  </a:lnTo>
                  <a:lnTo>
                    <a:pt x="0" y="40882"/>
                  </a:lnTo>
                  <a:lnTo>
                    <a:pt x="4525208" y="40882"/>
                  </a:lnTo>
                  <a:lnTo>
                    <a:pt x="4525208" y="1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49" rIns="19050" bIns="19052" numCol="1" spcCol="1270" anchor="b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kern="1200" dirty="0"/>
            </a:p>
          </p:txBody>
        </p:sp>
        <p:sp>
          <p:nvSpPr>
            <p:cNvPr id="1048584" name="شارة رتبة 1048583"/>
            <p:cNvSpPr/>
            <p:nvPr/>
          </p:nvSpPr>
          <p:spPr>
            <a:xfrm>
              <a:off x="1608617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5" name="شارة رتبة 1048584"/>
            <p:cNvSpPr/>
            <p:nvPr/>
          </p:nvSpPr>
          <p:spPr>
            <a:xfrm>
              <a:off x="2297490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6" name="شارة رتبة 1048585"/>
            <p:cNvSpPr/>
            <p:nvPr/>
          </p:nvSpPr>
          <p:spPr>
            <a:xfrm>
              <a:off x="2986907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7" name="شارة رتبة 1048586"/>
            <p:cNvSpPr/>
            <p:nvPr/>
          </p:nvSpPr>
          <p:spPr>
            <a:xfrm>
              <a:off x="3675780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8" name="شارة رتبة 1048587"/>
            <p:cNvSpPr/>
            <p:nvPr/>
          </p:nvSpPr>
          <p:spPr>
            <a:xfrm>
              <a:off x="4365198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9" name="شارة رتبة 1048588"/>
            <p:cNvSpPr/>
            <p:nvPr/>
          </p:nvSpPr>
          <p:spPr>
            <a:xfrm>
              <a:off x="5054071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0" name="شارة رتبة 1048589"/>
            <p:cNvSpPr/>
            <p:nvPr/>
          </p:nvSpPr>
          <p:spPr>
            <a:xfrm>
              <a:off x="5743488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1" name="شكل حر 1048590"/>
            <p:cNvSpPr/>
            <p:nvPr/>
          </p:nvSpPr>
          <p:spPr>
            <a:xfrm>
              <a:off x="1608617" y="1502877"/>
              <a:ext cx="4964786" cy="72608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2400" kern="1200" dirty="0" smtClean="0">
                  <a:solidFill>
                    <a:schemeClr val="tx1"/>
                  </a:solidFill>
                </a:rPr>
                <a:t>أن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يقرأ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التلميذ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حرف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-SY" altLang="ar" sz="2400" kern="1200" dirty="0" smtClean="0">
                  <a:solidFill>
                    <a:schemeClr val="tx1"/>
                  </a:solidFill>
                </a:rPr>
                <a:t>اللام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قراءة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صحيحة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مع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الحركات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والمدود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endParaRPr lang="en-GB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48593" name="شكل حر 1048592"/>
            <p:cNvSpPr/>
            <p:nvPr/>
          </p:nvSpPr>
          <p:spPr>
            <a:xfrm>
              <a:off x="1608617" y="2393614"/>
              <a:ext cx="4693609" cy="47308"/>
            </a:xfrm>
            <a:custGeom>
              <a:avLst/>
              <a:gdLst>
                <a:gd name="connsiteX0" fmla="*/ 0 w 4693609"/>
                <a:gd name="connsiteY0" fmla="*/ 0 h 47308"/>
                <a:gd name="connsiteX1" fmla="*/ 4693609 w 4693609"/>
                <a:gd name="connsiteY1" fmla="*/ 0 h 47308"/>
                <a:gd name="connsiteX2" fmla="*/ 4693609 w 4693609"/>
                <a:gd name="connsiteY2" fmla="*/ 47308 h 47308"/>
                <a:gd name="connsiteX3" fmla="*/ 0 w 4693609"/>
                <a:gd name="connsiteY3" fmla="*/ 47308 h 47308"/>
                <a:gd name="connsiteX4" fmla="*/ 0 w 4693609"/>
                <a:gd name="connsiteY4" fmla="*/ 0 h 4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3609" h="47308">
                  <a:moveTo>
                    <a:pt x="0" y="0"/>
                  </a:moveTo>
                  <a:lnTo>
                    <a:pt x="4693609" y="0"/>
                  </a:lnTo>
                  <a:lnTo>
                    <a:pt x="4693609" y="47308"/>
                  </a:lnTo>
                  <a:lnTo>
                    <a:pt x="0" y="473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b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kern="1200" dirty="0"/>
            </a:p>
          </p:txBody>
        </p:sp>
        <p:sp>
          <p:nvSpPr>
            <p:cNvPr id="1048594" name="شارة رتبة 1048593"/>
            <p:cNvSpPr/>
            <p:nvPr/>
          </p:nvSpPr>
          <p:spPr>
            <a:xfrm>
              <a:off x="1608617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5" name="شارة رتبة 1048594"/>
            <p:cNvSpPr/>
            <p:nvPr/>
          </p:nvSpPr>
          <p:spPr>
            <a:xfrm>
              <a:off x="2297490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6" name="شارة رتبة 1048595"/>
            <p:cNvSpPr/>
            <p:nvPr/>
          </p:nvSpPr>
          <p:spPr>
            <a:xfrm>
              <a:off x="2986907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7" name="شارة رتبة 1048596"/>
            <p:cNvSpPr/>
            <p:nvPr/>
          </p:nvSpPr>
          <p:spPr>
            <a:xfrm>
              <a:off x="3675780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8" name="شارة رتبة 1048597"/>
            <p:cNvSpPr/>
            <p:nvPr/>
          </p:nvSpPr>
          <p:spPr>
            <a:xfrm>
              <a:off x="4365198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9" name="شارة رتبة 1048598"/>
            <p:cNvSpPr/>
            <p:nvPr/>
          </p:nvSpPr>
          <p:spPr>
            <a:xfrm>
              <a:off x="5054071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0" name="شارة رتبة 1048599"/>
            <p:cNvSpPr/>
            <p:nvPr/>
          </p:nvSpPr>
          <p:spPr>
            <a:xfrm>
              <a:off x="5743488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1" name="شكل حر 1048600"/>
            <p:cNvSpPr/>
            <p:nvPr/>
          </p:nvSpPr>
          <p:spPr>
            <a:xfrm>
              <a:off x="1608617" y="2531684"/>
              <a:ext cx="4964786" cy="72608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2400" kern="1200" dirty="0" smtClean="0">
                  <a:solidFill>
                    <a:schemeClr val="tx1"/>
                  </a:solidFill>
                </a:rPr>
                <a:t>أن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يكتب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حرف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-SY" altLang="ar" sz="2400" kern="1200" dirty="0" smtClean="0">
                  <a:solidFill>
                    <a:schemeClr val="tx1"/>
                  </a:solidFill>
                </a:rPr>
                <a:t>اللام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بأشكاله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المختلفة</a:t>
              </a:r>
              <a:endParaRPr lang="en-GB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48602" name="شكل حر 1048601"/>
            <p:cNvSpPr/>
            <p:nvPr/>
          </p:nvSpPr>
          <p:spPr>
            <a:xfrm rot="10800000">
              <a:off x="1608617" y="3422420"/>
              <a:ext cx="4761440" cy="144725"/>
            </a:xfrm>
            <a:custGeom>
              <a:avLst/>
              <a:gdLst>
                <a:gd name="connsiteX0" fmla="*/ 0 w 4761440"/>
                <a:gd name="connsiteY0" fmla="*/ 0 h 144724"/>
                <a:gd name="connsiteX1" fmla="*/ 4761440 w 4761440"/>
                <a:gd name="connsiteY1" fmla="*/ 0 h 144724"/>
                <a:gd name="connsiteX2" fmla="*/ 4761440 w 4761440"/>
                <a:gd name="connsiteY2" fmla="*/ 144724 h 144724"/>
                <a:gd name="connsiteX3" fmla="*/ 0 w 4761440"/>
                <a:gd name="connsiteY3" fmla="*/ 144724 h 144724"/>
                <a:gd name="connsiteX4" fmla="*/ 0 w 4761440"/>
                <a:gd name="connsiteY4" fmla="*/ 0 h 14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440" h="144724">
                  <a:moveTo>
                    <a:pt x="4761440" y="1"/>
                  </a:moveTo>
                  <a:lnTo>
                    <a:pt x="0" y="1"/>
                  </a:lnTo>
                  <a:lnTo>
                    <a:pt x="0" y="144723"/>
                  </a:lnTo>
                  <a:lnTo>
                    <a:pt x="4761440" y="144723"/>
                  </a:lnTo>
                  <a:lnTo>
                    <a:pt x="4761440" y="1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58" rIns="22860" bIns="22862" numCol="1" spcCol="1270" anchor="b" anchorCtr="0">
              <a:noAutofit/>
            </a:bodyPr>
            <a:lstStyle/>
            <a:p>
              <a:pPr lvl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00" kern="1200" dirty="0"/>
            </a:p>
          </p:txBody>
        </p:sp>
        <p:sp>
          <p:nvSpPr>
            <p:cNvPr id="1048603" name="شارة رتبة 1048602"/>
            <p:cNvSpPr/>
            <p:nvPr/>
          </p:nvSpPr>
          <p:spPr>
            <a:xfrm>
              <a:off x="1608617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4" name="شارة رتبة 1048603"/>
            <p:cNvSpPr/>
            <p:nvPr/>
          </p:nvSpPr>
          <p:spPr>
            <a:xfrm>
              <a:off x="2297490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5" name="شارة رتبة 1048604"/>
            <p:cNvSpPr/>
            <p:nvPr/>
          </p:nvSpPr>
          <p:spPr>
            <a:xfrm>
              <a:off x="2986907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6" name="شارة رتبة 1048605"/>
            <p:cNvSpPr/>
            <p:nvPr/>
          </p:nvSpPr>
          <p:spPr>
            <a:xfrm>
              <a:off x="3675780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7" name="شارة رتبة 1048606"/>
            <p:cNvSpPr/>
            <p:nvPr/>
          </p:nvSpPr>
          <p:spPr>
            <a:xfrm>
              <a:off x="4365198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8" name="شارة رتبة 1048607"/>
            <p:cNvSpPr/>
            <p:nvPr/>
          </p:nvSpPr>
          <p:spPr>
            <a:xfrm>
              <a:off x="5054071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9" name="شارة رتبة 1048608"/>
            <p:cNvSpPr/>
            <p:nvPr/>
          </p:nvSpPr>
          <p:spPr>
            <a:xfrm>
              <a:off x="5743488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10" name="شكل حر 1048609"/>
            <p:cNvSpPr/>
            <p:nvPr/>
          </p:nvSpPr>
          <p:spPr>
            <a:xfrm>
              <a:off x="1608617" y="3657906"/>
              <a:ext cx="4964786" cy="72608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2400" kern="1200" dirty="0" smtClean="0">
                  <a:solidFill>
                    <a:schemeClr val="tx1"/>
                  </a:solidFill>
                </a:rPr>
                <a:t>أن يميز الطالب حرف اللام بين مجموعة من الحروف</a:t>
              </a:r>
              <a:endParaRPr lang="en-GB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Oval 38">
            <a:extLst>
              <a:ext uri="{FF2B5EF4-FFF2-40B4-BE49-F238E27FC236}">
                <a16:creationId xmlns:a16="http://schemas.microsoft.com/office/drawing/2014/main" xmlns="" xmlns:lc="http://schemas.openxmlformats.org/drawingml/2006/lockedCanvas" id="{C8B9C6D0-3688-4A30-BF0A-B21713DA7795}"/>
              </a:ext>
            </a:extLst>
          </p:cNvPr>
          <p:cNvSpPr/>
          <p:nvPr/>
        </p:nvSpPr>
        <p:spPr>
          <a:xfrm>
            <a:off x="7106622" y="678184"/>
            <a:ext cx="1464730" cy="1464728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3" name="Group 72">
            <a:extLst>
              <a:ext uri="{FF2B5EF4-FFF2-40B4-BE49-F238E27FC236}">
                <a16:creationId xmlns:a16="http://schemas.microsoft.com/office/drawing/2014/main" xmlns="" xmlns:lc="http://schemas.openxmlformats.org/drawingml/2006/lockedCanvas" id="{284DC9F7-878D-459F-9009-FF1B2A351836}"/>
              </a:ext>
            </a:extLst>
          </p:cNvPr>
          <p:cNvGrpSpPr/>
          <p:nvPr/>
        </p:nvGrpSpPr>
        <p:grpSpPr>
          <a:xfrm>
            <a:off x="7304585" y="851147"/>
            <a:ext cx="1044790" cy="1100135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69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978121" y="4542020"/>
            <a:ext cx="3564000" cy="1124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5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عبة</a:t>
            </a:r>
            <a:endParaRPr lang="en-GB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29" y="1127052"/>
            <a:ext cx="3932488" cy="30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211033" y="4359349"/>
            <a:ext cx="3019646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Y" sz="5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وان</a:t>
            </a:r>
            <a:endParaRPr lang="en-GB" sz="48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21" y="935665"/>
            <a:ext cx="3563137" cy="30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2873770" y="4275052"/>
            <a:ext cx="3208053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في</a:t>
            </a:r>
            <a:r>
              <a:rPr lang="ar-SY" sz="5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endParaRPr lang="en-GB" sz="54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" b="6325"/>
          <a:stretch/>
        </p:blipFill>
        <p:spPr>
          <a:xfrm>
            <a:off x="2466154" y="1180214"/>
            <a:ext cx="4023284" cy="28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جمة ذات 16 نقطة 27"/>
          <p:cNvSpPr/>
          <p:nvPr/>
        </p:nvSpPr>
        <p:spPr>
          <a:xfrm>
            <a:off x="3655137" y="2460505"/>
            <a:ext cx="1856209" cy="1826956"/>
          </a:xfrm>
          <a:prstGeom prst="star1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3916179" y="302004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/>
              <a:t>أ</a:t>
            </a:r>
            <a:r>
              <a:rPr lang="ar-SY" sz="4000" dirty="0" smtClean="0">
                <a:solidFill>
                  <a:srgbClr val="FF0000"/>
                </a:solidFill>
              </a:rPr>
              <a:t>ل</a:t>
            </a:r>
            <a:r>
              <a:rPr lang="ar-SY" sz="4000" dirty="0" smtClean="0"/>
              <a:t>وان</a:t>
            </a:r>
            <a:endParaRPr lang="en-GB" sz="4000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3957402" y="3004651"/>
            <a:ext cx="101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959370" y="3093794"/>
            <a:ext cx="1124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2286000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793397" y="4710222"/>
            <a:ext cx="3922802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لـ  ـ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لـ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ـ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ل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ل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44576" y="614597"/>
            <a:ext cx="78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449705" y="654544"/>
            <a:ext cx="8094688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تأمل حرف </a:t>
            </a:r>
            <a:r>
              <a:rPr lang="ar-SY" sz="4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اللام </a:t>
            </a:r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في الكلمات التالية</a:t>
            </a:r>
            <a:endParaRPr lang="en-GB" sz="4800" dirty="0">
              <a:solidFill>
                <a:schemeClr val="tx2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887142" y="291279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</a:rPr>
              <a:t>دج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8" name="نجمة ذات 16 نقطة 17"/>
          <p:cNvSpPr/>
          <p:nvPr/>
        </p:nvSpPr>
        <p:spPr>
          <a:xfrm>
            <a:off x="6716199" y="2356851"/>
            <a:ext cx="1856209" cy="1826956"/>
          </a:xfrm>
          <a:prstGeom prst="star16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مربع نص 19"/>
          <p:cNvSpPr txBox="1"/>
          <p:nvPr/>
        </p:nvSpPr>
        <p:spPr>
          <a:xfrm>
            <a:off x="6995130" y="291279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Y" sz="4000" dirty="0" smtClean="0">
                <a:latin typeface="Sakkal Majalla" pitchFamily="2" charset="-78"/>
                <a:cs typeface="Sakkal Majalla" pitchFamily="2" charset="-78"/>
              </a:rPr>
              <a:t>عبة</a:t>
            </a:r>
            <a:endParaRPr lang="en-GB" sz="4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نجمة ذات 16 نقطة 20"/>
          <p:cNvSpPr/>
          <p:nvPr/>
        </p:nvSpPr>
        <p:spPr>
          <a:xfrm>
            <a:off x="626100" y="2460505"/>
            <a:ext cx="1856209" cy="182695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مربع نص 21"/>
          <p:cNvSpPr txBox="1"/>
          <p:nvPr/>
        </p:nvSpPr>
        <p:spPr>
          <a:xfrm>
            <a:off x="887142" y="302004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latin typeface="Sakkal Majalla" pitchFamily="2" charset="-78"/>
                <a:cs typeface="Sakkal Majalla" pitchFamily="2" charset="-78"/>
              </a:rPr>
              <a:t>في</a:t>
            </a:r>
            <a:r>
              <a:rPr lang="ar-SY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endParaRPr lang="en-GB" sz="40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25" name="رابط كسهم مستقيم 24"/>
          <p:cNvCxnSpPr/>
          <p:nvPr/>
        </p:nvCxnSpPr>
        <p:spPr>
          <a:xfrm flipH="1">
            <a:off x="4572000" y="1484026"/>
            <a:ext cx="22485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 flipH="1">
            <a:off x="1877844" y="1486008"/>
            <a:ext cx="2716642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نجمة ذات 16 نقطة 25"/>
          <p:cNvSpPr/>
          <p:nvPr/>
        </p:nvSpPr>
        <p:spPr>
          <a:xfrm>
            <a:off x="3687580" y="2473377"/>
            <a:ext cx="1768839" cy="1768839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نجمة ذات 16 نقطة 26"/>
          <p:cNvSpPr/>
          <p:nvPr/>
        </p:nvSpPr>
        <p:spPr>
          <a:xfrm>
            <a:off x="789222" y="2473377"/>
            <a:ext cx="1804076" cy="1768840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نجمة ذات 16 نقطة 27"/>
          <p:cNvSpPr/>
          <p:nvPr/>
        </p:nvSpPr>
        <p:spPr>
          <a:xfrm>
            <a:off x="6655633" y="2413415"/>
            <a:ext cx="1888760" cy="1693889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7030387" y="2844859"/>
            <a:ext cx="113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لَ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062334" y="2844858"/>
            <a:ext cx="101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لُ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056804" y="2844860"/>
            <a:ext cx="112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لِ</a:t>
            </a:r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557955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818150" y="1484026"/>
            <a:ext cx="175385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ـــــَ   ـــــُ   ـــــِ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18947" y="1828641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الفتحة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20030" y="1828641"/>
            <a:ext cx="1503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الضمة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09635" y="1828641"/>
            <a:ext cx="15632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الكسرة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35059" y="606863"/>
            <a:ext cx="8109334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اللام </a:t>
            </a:r>
            <a:r>
              <a:rPr lang="ar-S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ال</a:t>
            </a:r>
            <a:r>
              <a:rPr lang="ar-SY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حركات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62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449705" y="502715"/>
            <a:ext cx="8124669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تأمل </a:t>
            </a:r>
            <a:r>
              <a:rPr lang="ar-S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حرف </a:t>
            </a:r>
            <a:r>
              <a:rPr lang="ar-SY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اللام </a:t>
            </a:r>
            <a:r>
              <a:rPr lang="ar-S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مع المدود</a:t>
            </a:r>
            <a:r>
              <a:rPr lang="ar-SY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:</a:t>
            </a:r>
            <a:endParaRPr lang="ar-SA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945758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57010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233534" y="1484026"/>
            <a:ext cx="2338466" cy="466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3168501" y="4752752"/>
            <a:ext cx="346621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لا   لو   لي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78259" y="182864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الألف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21822" y="1828641"/>
            <a:ext cx="13003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الوا</a:t>
            </a:r>
            <a:r>
              <a:rPr lang="ar-SY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60932" y="1950157"/>
            <a:ext cx="1116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الياء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نجمة مكونة من 7 نقاط 3"/>
          <p:cNvSpPr/>
          <p:nvPr/>
        </p:nvSpPr>
        <p:spPr>
          <a:xfrm>
            <a:off x="6370820" y="2413416"/>
            <a:ext cx="2007660" cy="180689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نجمة مكونة من 7 نقاط 18"/>
          <p:cNvSpPr/>
          <p:nvPr/>
        </p:nvSpPr>
        <p:spPr>
          <a:xfrm>
            <a:off x="3522294" y="2565815"/>
            <a:ext cx="2007660" cy="1806893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نجمة مكونة من 7 نقاط 19"/>
          <p:cNvSpPr/>
          <p:nvPr/>
        </p:nvSpPr>
        <p:spPr>
          <a:xfrm>
            <a:off x="810490" y="2565815"/>
            <a:ext cx="2007660" cy="1806893"/>
          </a:xfrm>
          <a:prstGeom prst="star7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ربع نص 5"/>
          <p:cNvSpPr txBox="1"/>
          <p:nvPr/>
        </p:nvSpPr>
        <p:spPr>
          <a:xfrm>
            <a:off x="6835515" y="2962919"/>
            <a:ext cx="107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/>
              <a:t>لا</a:t>
            </a:r>
            <a:endParaRPr lang="en-GB" sz="40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942413" y="3009834"/>
            <a:ext cx="1139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 smtClean="0"/>
              <a:t>لو</a:t>
            </a:r>
            <a:endParaRPr lang="en-GB" sz="4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304655" y="3040611"/>
            <a:ext cx="1019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/>
              <a:t>لي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047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95</Words>
  <Application>Microsoft Office PowerPoint</Application>
  <PresentationFormat>عرض على الشاشة (3:4)‏</PresentationFormat>
  <Paragraphs>34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15" baseType="lpstr">
      <vt:lpstr>نسق Office</vt:lpstr>
      <vt:lpstr>school</vt:lpstr>
      <vt:lpstr>الصف : الأول المادة : اللغة العربية  الدرس : حرف اللام</vt:lpstr>
      <vt:lpstr>عرض تقديمي في PowerPoint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84</cp:revision>
  <dcterms:created xsi:type="dcterms:W3CDTF">2020-05-02T02:36:07Z</dcterms:created>
  <dcterms:modified xsi:type="dcterms:W3CDTF">2020-07-07T09:53:45Z</dcterms:modified>
</cp:coreProperties>
</file>