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Autofit/>
          </a:bodyPr>
          <a:lstStyle/>
          <a:p>
            <a:r>
              <a:rPr lang="ar-SA" sz="3600" dirty="0" smtClean="0">
                <a:solidFill>
                  <a:schemeClr val="accent2"/>
                </a:solidFill>
              </a:rPr>
              <a:t>الصف</a:t>
            </a:r>
            <a:r>
              <a:rPr lang="ar-SA" sz="3600" dirty="0" smtClean="0"/>
              <a:t>: </a:t>
            </a:r>
            <a:r>
              <a:rPr lang="ar-SA" sz="3600" dirty="0" smtClean="0">
                <a:solidFill>
                  <a:schemeClr val="accent1"/>
                </a:solidFill>
              </a:rPr>
              <a:t>الثالث</a:t>
            </a:r>
            <a:r>
              <a:rPr lang="ar-SA" sz="3600" dirty="0" smtClean="0"/>
              <a:t/>
            </a:r>
            <a:br>
              <a:rPr lang="ar-SA" sz="3600" dirty="0" smtClean="0"/>
            </a:br>
            <a:r>
              <a:rPr lang="ar-SA" sz="3600" dirty="0" smtClean="0">
                <a:solidFill>
                  <a:schemeClr val="accent2"/>
                </a:solidFill>
              </a:rPr>
              <a:t>المادة </a:t>
            </a:r>
            <a:r>
              <a:rPr lang="ar-SA" sz="3600" dirty="0" smtClean="0"/>
              <a:t>: </a:t>
            </a:r>
            <a:r>
              <a:rPr lang="ar-SA" sz="3600" dirty="0" smtClean="0">
                <a:solidFill>
                  <a:schemeClr val="accent1"/>
                </a:solidFill>
              </a:rPr>
              <a:t>لغة عربية</a:t>
            </a:r>
            <a:r>
              <a:rPr lang="ar-SA" sz="3600" dirty="0" smtClean="0"/>
              <a:t/>
            </a:r>
            <a:br>
              <a:rPr lang="ar-SA" sz="3600" dirty="0" smtClean="0"/>
            </a:br>
            <a:r>
              <a:rPr lang="ar-SA" sz="3600" dirty="0" smtClean="0">
                <a:solidFill>
                  <a:schemeClr val="accent2"/>
                </a:solidFill>
              </a:rPr>
              <a:t>تدريب لغوي</a:t>
            </a:r>
            <a:r>
              <a:rPr lang="ar-SA" sz="3600" dirty="0" smtClean="0"/>
              <a:t/>
            </a:r>
            <a:br>
              <a:rPr lang="ar-SA" sz="3600" dirty="0" smtClean="0"/>
            </a:br>
            <a:r>
              <a:rPr lang="ar-SA" sz="3600" dirty="0" smtClean="0">
                <a:solidFill>
                  <a:schemeClr val="accent1"/>
                </a:solidFill>
              </a:rPr>
              <a:t>حروف الجر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عزيزي التلميذ يتوقع منك في نهاية الدرس أن تكون قادراً على: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/>
              <a:t>1. تعرف أقسام الكلمة </a:t>
            </a:r>
          </a:p>
          <a:p>
            <a:pPr marL="0" indent="0" algn="r">
              <a:buNone/>
            </a:pPr>
            <a:r>
              <a:rPr lang="ar-SA" dirty="0" smtClean="0"/>
              <a:t> 2.استخراج حروف الجر من الجمل </a:t>
            </a:r>
          </a:p>
          <a:p>
            <a:pPr marL="0" indent="0" algn="r">
              <a:buNone/>
            </a:pPr>
            <a:r>
              <a:rPr lang="ar-SA" dirty="0" smtClean="0"/>
              <a:t> 3.ضبط آخر الاسم الذي يلي حروف الجر </a:t>
            </a:r>
            <a:r>
              <a:rPr lang="ar-SA" dirty="0" smtClean="0"/>
              <a:t>وتسميته</a:t>
            </a:r>
            <a:endParaRPr lang="ar-SA" dirty="0" smtClean="0"/>
          </a:p>
          <a:p>
            <a:pPr marL="0" indent="0" algn="r">
              <a:buNone/>
            </a:pPr>
            <a:r>
              <a:rPr lang="ar-SA" dirty="0" smtClean="0"/>
              <a:t> 4.تكوين جمل تحتوي حروف الجر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82" y="4168322"/>
            <a:ext cx="2571750" cy="17145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7009"/>
            <a:ext cx="2466975" cy="15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2"/>
                </a:solidFill>
              </a:rPr>
              <a:t>عزيزي التلميذ تعال نتذكر المعلومات السابقة </a:t>
            </a:r>
            <a:r>
              <a:rPr lang="ar-SA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>
                <a:solidFill>
                  <a:srgbClr val="0070C0"/>
                </a:solidFill>
              </a:rPr>
              <a:t>   تقسم الكلمة إلى ثلاثة أقسام </a:t>
            </a:r>
            <a:r>
              <a:rPr lang="en-US" dirty="0" smtClean="0">
                <a:solidFill>
                  <a:srgbClr val="0070C0"/>
                </a:solidFill>
              </a:rPr>
              <a:t>    </a:t>
            </a:r>
            <a:endParaRPr lang="ar-SA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ar-SA" sz="3600" b="1" dirty="0" smtClean="0">
                <a:solidFill>
                  <a:schemeClr val="accent2"/>
                </a:solidFill>
              </a:rPr>
              <a:t>اسم – فعل – حرف </a:t>
            </a:r>
          </a:p>
          <a:p>
            <a:pPr marL="0" indent="0" algn="r">
              <a:buNone/>
            </a:pPr>
            <a:r>
              <a:rPr lang="ar-SA" dirty="0" smtClean="0">
                <a:solidFill>
                  <a:srgbClr val="0070C0"/>
                </a:solidFill>
              </a:rPr>
              <a:t>  </a:t>
            </a:r>
            <a:r>
              <a:rPr lang="ar-SA" dirty="0" smtClean="0">
                <a:solidFill>
                  <a:srgbClr val="0070C0"/>
                </a:solidFill>
              </a:rPr>
              <a:t>                الاسم </a:t>
            </a:r>
            <a:r>
              <a:rPr lang="ar-SA" dirty="0" smtClean="0">
                <a:solidFill>
                  <a:srgbClr val="0070C0"/>
                </a:solidFill>
              </a:rPr>
              <a:t>: أحمد –تفاح </a:t>
            </a:r>
          </a:p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</a:rPr>
              <a:t>الفعل : يذهب – شارك –ارسم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FF0000"/>
                </a:solidFill>
              </a:rPr>
              <a:t>الحرف : في – عن – أو                    </a:t>
            </a:r>
            <a:r>
              <a:rPr lang="en-US" dirty="0" smtClean="0">
                <a:solidFill>
                  <a:srgbClr val="FF0000"/>
                </a:solidFill>
              </a:rPr>
              <a:t>             </a:t>
            </a:r>
            <a:endParaRPr lang="ar-SA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1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1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ستخرجُ الأحرفَ التي وردت في الجمل التالية، وفق النموذج التالي</a:t>
            </a:r>
            <a:r>
              <a:rPr lang="ar-SA" dirty="0" smtClean="0"/>
              <a:t> :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1277257"/>
            <a:ext cx="7665321" cy="2975429"/>
          </a:xfrm>
        </p:spPr>
      </p:pic>
      <p:sp>
        <p:nvSpPr>
          <p:cNvPr id="5" name="مربع نص 4"/>
          <p:cNvSpPr txBox="1"/>
          <p:nvPr/>
        </p:nvSpPr>
        <p:spPr>
          <a:xfrm>
            <a:off x="3773713" y="2307771"/>
            <a:ext cx="9434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rgbClr val="FF0000"/>
                </a:solidFill>
              </a:rPr>
              <a:t>إلى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220686" y="2307771"/>
            <a:ext cx="15530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صحةٍ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46629" y="2338549"/>
            <a:ext cx="10740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الكسرة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773714" y="2764971"/>
            <a:ext cx="9434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على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166258" y="2814375"/>
            <a:ext cx="15530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تنويعِ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146629" y="2814375"/>
            <a:ext cx="10196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الكسرة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بيضاوي 12"/>
          <p:cNvSpPr/>
          <p:nvPr/>
        </p:nvSpPr>
        <p:spPr>
          <a:xfrm>
            <a:off x="3817257" y="337457"/>
            <a:ext cx="1915886" cy="100693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أتذكر </a:t>
            </a:r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830286" y="1600200"/>
            <a:ext cx="5675085" cy="5769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588000" y="2670628"/>
            <a:ext cx="2917371" cy="66765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56343" y="3991429"/>
            <a:ext cx="5239657" cy="5370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 smtClean="0"/>
              <a:t> </a:t>
            </a:r>
            <a:r>
              <a:rPr lang="ar-SA" dirty="0" smtClean="0"/>
              <a:t>  أسمي كلا من:(في – إلى – على – من )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ar-SA" dirty="0" smtClean="0"/>
              <a:t>   </a:t>
            </a:r>
          </a:p>
          <a:p>
            <a:pPr marL="0" indent="0" algn="r">
              <a:buNone/>
            </a:pPr>
            <a:r>
              <a:rPr lang="ar-SA" dirty="0" smtClean="0"/>
              <a:t>   أُضيف إلى معرفتي   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ar-SA" dirty="0" smtClean="0"/>
              <a:t>أسمي كلا من( الباء ، عن ) حروف جر   </a:t>
            </a:r>
          </a:p>
          <a:p>
            <a:endParaRPr lang="ar-SA" dirty="0" smtClean="0"/>
          </a:p>
          <a:p>
            <a:endParaRPr lang="ar-SA" dirty="0" smtClean="0"/>
          </a:p>
        </p:txBody>
      </p:sp>
      <p:sp>
        <p:nvSpPr>
          <p:cNvPr id="5" name="شكل بيضاوي 4"/>
          <p:cNvSpPr/>
          <p:nvPr/>
        </p:nvSpPr>
        <p:spPr>
          <a:xfrm>
            <a:off x="413658" y="1547587"/>
            <a:ext cx="1857828" cy="85271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حروف جر</a:t>
            </a:r>
            <a:endParaRPr lang="ar-SA" sz="2400" dirty="0">
              <a:solidFill>
                <a:srgbClr val="FF0000"/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2227944" y="1973944"/>
            <a:ext cx="6023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5239657" y="3439886"/>
            <a:ext cx="754743" cy="406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4" grpId="0" animBg="1"/>
      <p:bldP spid="9" grpId="0" animBg="1"/>
      <p:bldP spid="1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بيضاوية 4"/>
          <p:cNvSpPr/>
          <p:nvPr/>
        </p:nvSpPr>
        <p:spPr>
          <a:xfrm>
            <a:off x="3773714" y="406400"/>
            <a:ext cx="1582057" cy="798286"/>
          </a:xfrm>
          <a:prstGeom prst="wedgeEllipseCallout">
            <a:avLst>
              <a:gd name="adj1" fmla="val -30925"/>
              <a:gd name="adj2" fmla="val 934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إذاً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>
                <a:solidFill>
                  <a:srgbClr val="FF0000"/>
                </a:solidFill>
              </a:rPr>
              <a:t>حركةُ الاسمِ الذي يأتي بعدَ حرفِ الجرِّ الكسرة</a:t>
            </a:r>
            <a:r>
              <a:rPr lang="ar-SA" dirty="0" smtClean="0"/>
              <a:t>.</a:t>
            </a:r>
          </a:p>
          <a:p>
            <a:pPr marL="0" indent="0" algn="r">
              <a:buNone/>
            </a:pPr>
            <a:r>
              <a:rPr lang="ar-SA" dirty="0" smtClean="0"/>
              <a:t>            </a:t>
            </a:r>
            <a:r>
              <a:rPr lang="ar-SA" dirty="0" smtClean="0">
                <a:solidFill>
                  <a:schemeClr val="tx2"/>
                </a:solidFill>
              </a:rPr>
              <a:t>إلى البيتِ </a:t>
            </a:r>
          </a:p>
          <a:p>
            <a:pPr marL="0" indent="0" algn="r">
              <a:buNone/>
            </a:pPr>
            <a:r>
              <a:rPr lang="ar-SA" dirty="0" smtClean="0"/>
              <a:t>           </a:t>
            </a:r>
            <a:r>
              <a:rPr lang="ar-SA" dirty="0" smtClean="0">
                <a:solidFill>
                  <a:srgbClr val="00B050"/>
                </a:solidFill>
              </a:rPr>
              <a:t>على الطاولةِ </a:t>
            </a:r>
          </a:p>
          <a:p>
            <a:pPr marL="0" indent="0" algn="r">
              <a:buNone/>
            </a:pPr>
            <a:r>
              <a:rPr lang="ar-SA" dirty="0" smtClean="0"/>
              <a:t>             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في العيونِ</a:t>
            </a:r>
          </a:p>
          <a:p>
            <a:pPr marL="0" indent="0" algn="r">
              <a:buNone/>
            </a:pPr>
            <a:r>
              <a:rPr lang="ar-SA" dirty="0" smtClean="0"/>
              <a:t>            </a:t>
            </a:r>
            <a:r>
              <a:rPr lang="ar-SA" dirty="0" smtClean="0">
                <a:solidFill>
                  <a:srgbClr val="002060"/>
                </a:solidFill>
              </a:rPr>
              <a:t>عن الفوزِ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8752">
            <a:off x="681282" y="2575493"/>
            <a:ext cx="2371725" cy="1781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6703">
            <a:off x="2910210" y="4007929"/>
            <a:ext cx="2828925" cy="1990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343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163</TotalTime>
  <Words>150</Words>
  <Application>Microsoft Office PowerPoint</Application>
  <PresentationFormat>عرض على الشاشة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Sakkal Majalla</vt:lpstr>
      <vt:lpstr>Times New Roman</vt:lpstr>
      <vt:lpstr>school</vt:lpstr>
      <vt:lpstr>الصف: الثالث المادة : لغة عربية تدريب لغوي حروف الجر</vt:lpstr>
      <vt:lpstr>عزيزي التلميذ يتوقع منك في نهاية الدرس أن تكون قادراً على: </vt:lpstr>
      <vt:lpstr>عزيزي التلميذ تعال نتذكر المعلومات السابقة :</vt:lpstr>
      <vt:lpstr>أستخرجُ الأحرفَ التي وردت في الجمل التالية، وفق النموذج التالي :</vt:lpstr>
      <vt:lpstr>أتذكر </vt:lpstr>
      <vt:lpstr>إذاً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syriarelief-laptop</cp:lastModifiedBy>
  <cp:revision>20</cp:revision>
  <dcterms:created xsi:type="dcterms:W3CDTF">2020-05-02T02:36:07Z</dcterms:created>
  <dcterms:modified xsi:type="dcterms:W3CDTF">2020-07-20T18:56:56Z</dcterms:modified>
</cp:coreProperties>
</file>