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83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4557251"/>
            <a:ext cx="4881716" cy="2171007"/>
          </a:xfrm>
        </p:spPr>
        <p:txBody>
          <a:bodyPr>
            <a:noAutofit/>
          </a:bodyPr>
          <a:lstStyle/>
          <a:p>
            <a:r>
              <a:rPr lang="ar-SA" sz="4000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الصف: الثالث </a:t>
            </a:r>
            <a:b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 : لغة عربية</a:t>
            </a:r>
            <a:b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0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 لغوي </a:t>
            </a:r>
            <a:b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الدرس :حروفُ العطفِ 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1948"/>
            <a:ext cx="10776155" cy="9456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>
                <a:solidFill>
                  <a:srgbClr val="C0504D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عزيزي التلميذ يتوقع منك في نهاية الدرس أن تكون قادراً على:</a:t>
            </a:r>
            <a:endParaRPr lang="en-US" dirty="0">
              <a:solidFill>
                <a:schemeClr val="accent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/>
              <a:t>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1.أن تذكرَ حروفَ العطفِ</a:t>
            </a:r>
          </a:p>
          <a:p>
            <a:pPr marL="0" indent="0" algn="r">
              <a:buNone/>
            </a:pP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2.أن توضِّحَ دلالةَ حروفِ العطفِ </a:t>
            </a:r>
          </a:p>
          <a:p>
            <a:pPr marL="0" indent="0" algn="r">
              <a:buNone/>
            </a:pP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3.أن تصوغَ جملاً تحتوي حروفِ العطفِ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7702"/>
            <a:ext cx="10835148" cy="98993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تعال نقرأ الجمل الآتية:</a:t>
            </a: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AA52354-7531-4F2E-8418-40C836776C02}"/>
              </a:ext>
            </a:extLst>
          </p:cNvPr>
          <p:cNvSpPr/>
          <p:nvPr/>
        </p:nvSpPr>
        <p:spPr>
          <a:xfrm>
            <a:off x="7447935" y="1725561"/>
            <a:ext cx="3480620" cy="5899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جاءَ زيدٌ </a:t>
            </a:r>
            <a:r>
              <a:rPr lang="ar-SA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وَ </a:t>
            </a:r>
            <a:r>
              <a:rPr lang="ar-S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خالدٌ 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6A5F8CD-8F57-457A-A666-0B01F88CCBDA}"/>
              </a:ext>
            </a:extLst>
          </p:cNvPr>
          <p:cNvSpPr/>
          <p:nvPr/>
        </p:nvSpPr>
        <p:spPr>
          <a:xfrm>
            <a:off x="1401097" y="1725561"/>
            <a:ext cx="3362632" cy="5899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جاء زيدٌ </a:t>
            </a:r>
            <a:r>
              <a:rPr lang="ar-SA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</a:t>
            </a:r>
            <a:r>
              <a:rPr lang="ar-S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خالدٌ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E93CF6E-0F4A-4CA8-B45E-0CB53BC3B1E2}"/>
              </a:ext>
            </a:extLst>
          </p:cNvPr>
          <p:cNvSpPr/>
          <p:nvPr/>
        </p:nvSpPr>
        <p:spPr>
          <a:xfrm>
            <a:off x="4129548" y="3487994"/>
            <a:ext cx="3480620" cy="5899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جاءَ زيدُ </a:t>
            </a:r>
            <a:r>
              <a:rPr lang="ar-SA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ثمَّ</a:t>
            </a:r>
            <a:r>
              <a:rPr lang="ar-S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خالدٌ 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</a:t>
            </a:r>
            <a:endParaRPr lang="en-US" dirty="0"/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0025C8BD-DB17-47FE-8E5E-3D09FAA34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dirty="0"/>
              <a:t> </a:t>
            </a:r>
          </a:p>
        </p:txBody>
      </p:sp>
      <p:sp>
        <p:nvSpPr>
          <p:cNvPr id="3" name="فقاعة الكلام: بيضاوية 2">
            <a:extLst>
              <a:ext uri="{FF2B5EF4-FFF2-40B4-BE49-F238E27FC236}">
                <a16:creationId xmlns:a16="http://schemas.microsoft.com/office/drawing/2014/main" id="{7F1B3F7C-73FD-4937-BC69-C2C3139D6001}"/>
              </a:ext>
            </a:extLst>
          </p:cNvPr>
          <p:cNvSpPr/>
          <p:nvPr/>
        </p:nvSpPr>
        <p:spPr>
          <a:xfrm>
            <a:off x="7477432" y="274638"/>
            <a:ext cx="2256503" cy="919981"/>
          </a:xfrm>
          <a:prstGeom prst="wedgeEllipseCallout">
            <a:avLst>
              <a:gd name="adj1" fmla="val -37172"/>
              <a:gd name="adj2" fmla="val 7654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أتعلم</a:t>
            </a:r>
            <a:endParaRPr lang="ar-SA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3247B4A-6BC0-4DB1-8757-84E6085FED14}"/>
              </a:ext>
            </a:extLst>
          </p:cNvPr>
          <p:cNvSpPr/>
          <p:nvPr/>
        </p:nvSpPr>
        <p:spPr>
          <a:xfrm>
            <a:off x="8653614" y="1378977"/>
            <a:ext cx="2761637" cy="5595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حروف العطف هي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lang="ar-SA" dirty="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C758D53F-3A1A-410E-B5AF-B415A1765C37}"/>
              </a:ext>
            </a:extLst>
          </p:cNvPr>
          <p:cNvSpPr/>
          <p:nvPr/>
        </p:nvSpPr>
        <p:spPr>
          <a:xfrm>
            <a:off x="545688" y="1276055"/>
            <a:ext cx="6258234" cy="55959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الواو(و)، أو ، ثمّ </a:t>
            </a:r>
          </a:p>
        </p:txBody>
      </p: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31421BA1-D649-444B-9B7D-191E3D42C0AF}"/>
              </a:ext>
            </a:extLst>
          </p:cNvPr>
          <p:cNvCxnSpPr>
            <a:cxnSpLocks/>
          </p:cNvCxnSpPr>
          <p:nvPr/>
        </p:nvCxnSpPr>
        <p:spPr>
          <a:xfrm flipH="1">
            <a:off x="7096432" y="1622325"/>
            <a:ext cx="13642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C77DA2B8-E73B-41C7-9FC8-70924F703203}"/>
              </a:ext>
            </a:extLst>
          </p:cNvPr>
          <p:cNvSpPr/>
          <p:nvPr/>
        </p:nvSpPr>
        <p:spPr>
          <a:xfrm>
            <a:off x="562896" y="1856710"/>
            <a:ext cx="6258234" cy="5019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تفيد عطف كلمة على كلمة سواء مفرد أو </a:t>
            </a:r>
            <a:r>
              <a:rPr lang="ar-SA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جمع</a:t>
            </a:r>
            <a:endParaRPr lang="ar-SA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88244099-3B2B-4B58-891B-FF9470B6ADD4}"/>
              </a:ext>
            </a:extLst>
          </p:cNvPr>
          <p:cNvSpPr/>
          <p:nvPr/>
        </p:nvSpPr>
        <p:spPr>
          <a:xfrm>
            <a:off x="8693866" y="1952233"/>
            <a:ext cx="2761638" cy="5595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الواو "و"</a:t>
            </a:r>
          </a:p>
        </p:txBody>
      </p: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8D4B02DC-F6AC-4B2D-8723-EBB6780CAC7A}"/>
              </a:ext>
            </a:extLst>
          </p:cNvPr>
          <p:cNvCxnSpPr>
            <a:cxnSpLocks/>
          </p:cNvCxnSpPr>
          <p:nvPr/>
        </p:nvCxnSpPr>
        <p:spPr>
          <a:xfrm flipH="1">
            <a:off x="7096432" y="2267397"/>
            <a:ext cx="13642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07FE646-1241-44DB-913B-F39A749DBF1F}"/>
              </a:ext>
            </a:extLst>
          </p:cNvPr>
          <p:cNvSpPr/>
          <p:nvPr/>
        </p:nvSpPr>
        <p:spPr>
          <a:xfrm>
            <a:off x="572727" y="2379716"/>
            <a:ext cx="6258235" cy="5595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تفيد التخيير بين شيئين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EA8883D8-4D00-4A8A-81FC-34A46744E496}"/>
              </a:ext>
            </a:extLst>
          </p:cNvPr>
          <p:cNvSpPr/>
          <p:nvPr/>
        </p:nvSpPr>
        <p:spPr>
          <a:xfrm>
            <a:off x="599764" y="2921973"/>
            <a:ext cx="6248404" cy="51440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تفيد الترتيب مع التراخي   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9D1E9DA-FC06-4B86-8C9A-36EC36E1079B}"/>
              </a:ext>
            </a:extLst>
          </p:cNvPr>
          <p:cNvSpPr/>
          <p:nvPr/>
        </p:nvSpPr>
        <p:spPr>
          <a:xfrm>
            <a:off x="8712608" y="2542197"/>
            <a:ext cx="2761636" cy="5595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أو 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8601F7B-69DF-4CB0-8F93-4C64857CA25E}"/>
              </a:ext>
            </a:extLst>
          </p:cNvPr>
          <p:cNvSpPr/>
          <p:nvPr/>
        </p:nvSpPr>
        <p:spPr>
          <a:xfrm>
            <a:off x="8754085" y="3115452"/>
            <a:ext cx="2746888" cy="51440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ثمّ</a:t>
            </a:r>
          </a:p>
        </p:txBody>
      </p: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8F16CFC4-762A-43BE-A8B7-7A82A2960A61}"/>
              </a:ext>
            </a:extLst>
          </p:cNvPr>
          <p:cNvCxnSpPr>
            <a:cxnSpLocks/>
          </p:cNvCxnSpPr>
          <p:nvPr/>
        </p:nvCxnSpPr>
        <p:spPr>
          <a:xfrm flipH="1">
            <a:off x="7096432" y="2821995"/>
            <a:ext cx="13642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5C88ED22-6240-45AD-A2A4-0F6C1B34C765}"/>
              </a:ext>
            </a:extLst>
          </p:cNvPr>
          <p:cNvCxnSpPr>
            <a:cxnSpLocks/>
          </p:cNvCxnSpPr>
          <p:nvPr/>
        </p:nvCxnSpPr>
        <p:spPr>
          <a:xfrm flipH="1">
            <a:off x="7096432" y="3372653"/>
            <a:ext cx="13642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3BFA193-8BD7-4EBF-AB85-9B55BDC2A6E1}"/>
              </a:ext>
            </a:extLst>
          </p:cNvPr>
          <p:cNvSpPr/>
          <p:nvPr/>
        </p:nvSpPr>
        <p:spPr>
          <a:xfrm>
            <a:off x="8763613" y="3642852"/>
            <a:ext cx="2761635" cy="4516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الفاء "فـ"</a:t>
            </a:r>
          </a:p>
        </p:txBody>
      </p: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D3511890-34E7-4A9B-85C0-D89182DD3EBA}"/>
              </a:ext>
            </a:extLst>
          </p:cNvPr>
          <p:cNvCxnSpPr>
            <a:cxnSpLocks/>
          </p:cNvCxnSpPr>
          <p:nvPr/>
        </p:nvCxnSpPr>
        <p:spPr>
          <a:xfrm flipH="1">
            <a:off x="7096432" y="3814821"/>
            <a:ext cx="13642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44A328B4-5713-4B12-97D5-D56BAC07EDC6}"/>
              </a:ext>
            </a:extLst>
          </p:cNvPr>
          <p:cNvSpPr/>
          <p:nvPr/>
        </p:nvSpPr>
        <p:spPr>
          <a:xfrm>
            <a:off x="666752" y="3477411"/>
            <a:ext cx="6174659" cy="5291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3200" dirty="0">
                <a:solidFill>
                  <a:schemeClr val="tx1"/>
                </a:solidFill>
              </a:rPr>
              <a:t>للعطف مع الترتيب والتعقيب 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2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7AEF5CF-CCE4-40C5-92C1-926B0603454F}"/>
              </a:ext>
            </a:extLst>
          </p:cNvPr>
          <p:cNvSpPr/>
          <p:nvPr/>
        </p:nvSpPr>
        <p:spPr>
          <a:xfrm>
            <a:off x="678426" y="501446"/>
            <a:ext cx="10707329" cy="85540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أصوغُ جملاً تحتوي حروفَ عطف: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649FB84B-EE9D-42D1-AEF0-D16D20FFC07F}"/>
              </a:ext>
            </a:extLst>
          </p:cNvPr>
          <p:cNvSpPr/>
          <p:nvPr/>
        </p:nvSpPr>
        <p:spPr>
          <a:xfrm>
            <a:off x="6681019" y="1696065"/>
            <a:ext cx="4704736" cy="6931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سافرَ إلى دمشقَ </a:t>
            </a:r>
            <a:r>
              <a:rPr lang="ar-SA" sz="3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القاهرة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D977ED6-3E74-48F6-8C07-9435386347EE}"/>
              </a:ext>
            </a:extLst>
          </p:cNvPr>
          <p:cNvSpPr/>
          <p:nvPr/>
        </p:nvSpPr>
        <p:spPr>
          <a:xfrm>
            <a:off x="678427" y="1769807"/>
            <a:ext cx="5825612" cy="6194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اطلعَ على كثيرٍ من علومِ الطّبِ </a:t>
            </a:r>
            <a:r>
              <a:rPr lang="ar-SA" sz="3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أَسرارهِ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D2B74E3-0CA5-4E1F-B100-DA1B10B22B12}"/>
              </a:ext>
            </a:extLst>
          </p:cNvPr>
          <p:cNvSpPr/>
          <p:nvPr/>
        </p:nvSpPr>
        <p:spPr>
          <a:xfrm>
            <a:off x="6681019" y="2529348"/>
            <a:ext cx="4704736" cy="6931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درسَ في البيمارستانِ </a:t>
            </a:r>
            <a:r>
              <a:rPr lang="ar-SA" sz="3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أوْ</a:t>
            </a:r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المشفى النّوري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252CD80-B087-4663-A66F-4A2EA20AD247}"/>
              </a:ext>
            </a:extLst>
          </p:cNvPr>
          <p:cNvSpPr/>
          <p:nvPr/>
        </p:nvSpPr>
        <p:spPr>
          <a:xfrm>
            <a:off x="678427" y="2603090"/>
            <a:ext cx="5825612" cy="6194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ذهبَ إلى بغداد </a:t>
            </a:r>
            <a:r>
              <a:rPr lang="ar-SA" sz="3200" dirty="0">
                <a:solidFill>
                  <a:srgbClr val="C00000"/>
                </a:solidFill>
              </a:rPr>
              <a:t>ثمّ</a:t>
            </a:r>
            <a:r>
              <a:rPr lang="ar-SA" sz="3200" dirty="0">
                <a:solidFill>
                  <a:schemeClr val="tx1"/>
                </a:solidFill>
              </a:rPr>
              <a:t> دمشق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E2D626D9-E19D-4017-972A-7E029F6A8027}"/>
              </a:ext>
            </a:extLst>
          </p:cNvPr>
          <p:cNvSpPr/>
          <p:nvPr/>
        </p:nvSpPr>
        <p:spPr>
          <a:xfrm>
            <a:off x="2182761" y="1578077"/>
            <a:ext cx="8126362" cy="1666568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</a:rPr>
              <a:t>إلى اللقاء</a:t>
            </a:r>
          </a:p>
        </p:txBody>
      </p:sp>
    </p:spTree>
    <p:extLst>
      <p:ext uri="{BB962C8B-B14F-4D97-AF65-F5344CB8AC3E}">
        <p14:creationId xmlns:p14="http://schemas.microsoft.com/office/powerpoint/2010/main" val="357510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162</TotalTime>
  <Words>145</Words>
  <Application>Microsoft Office PowerPoint</Application>
  <PresentationFormat>شاشة عريضة</PresentationFormat>
  <Paragraphs>31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Calibri</vt:lpstr>
      <vt:lpstr>Sakkal Majalla</vt:lpstr>
      <vt:lpstr>school</vt:lpstr>
      <vt:lpstr>الصف: الثالث  المادة : لغة عربية تدريب لغوي  عنوان الدرس :حروفُ العطفِ </vt:lpstr>
      <vt:lpstr>عزيزي التلميذ يتوقع منك في نهاية الدرس أن تكون قادراً على:</vt:lpstr>
      <vt:lpstr>تعال نقرأ الجمل الآتية:</vt:lpstr>
      <vt:lpstr> 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syriarelief-laptop</cp:lastModifiedBy>
  <cp:revision>20</cp:revision>
  <dcterms:created xsi:type="dcterms:W3CDTF">2020-05-02T02:36:07Z</dcterms:created>
  <dcterms:modified xsi:type="dcterms:W3CDTF">2020-08-19T08:22:12Z</dcterms:modified>
</cp:coreProperties>
</file>