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2" r:id="rId6"/>
    <p:sldId id="264" r:id="rId7"/>
    <p:sldId id="261" r:id="rId8"/>
    <p:sldId id="263" r:id="rId9"/>
    <p:sldId id="260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>
            <a:normAutofit/>
          </a:bodyPr>
          <a:lstStyle/>
          <a:p>
            <a:r>
              <a:rPr lang="ar-SA" sz="6000" b="1" dirty="0" smtClean="0">
                <a:solidFill>
                  <a:srgbClr val="0070C0"/>
                </a:solidFill>
              </a:rPr>
              <a:t>فِي الْمَطْعَمِ</a:t>
            </a:r>
            <a:endParaRPr lang="en-US" sz="6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SA" sz="4000" b="1" dirty="0" smtClean="0">
                <a:solidFill>
                  <a:srgbClr val="C00000"/>
                </a:solidFill>
              </a:rPr>
              <a:t>     </a:t>
            </a:r>
            <a:r>
              <a:rPr lang="ar-SA" sz="4000" b="1" dirty="0" smtClean="0">
                <a:solidFill>
                  <a:srgbClr val="C00000"/>
                </a:solidFill>
              </a:rPr>
              <a:t>الأَهْدَافُ التَّعْلِيمِيَّةُ:   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2323"/>
            <a:ext cx="8229600" cy="4938808"/>
          </a:xfrm>
        </p:spPr>
        <p:txBody>
          <a:bodyPr>
            <a:normAutofit fontScale="85000" lnSpcReduction="20000"/>
          </a:bodyPr>
          <a:lstStyle/>
          <a:p>
            <a:pPr marL="0" indent="0" algn="r" rtl="1">
              <a:buNone/>
            </a:pPr>
            <a:r>
              <a:rPr lang="ar-DZ" sz="38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38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</a:t>
            </a:r>
            <a:r>
              <a:rPr lang="ar-SA" sz="38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DZ" sz="38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38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8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وق</a:t>
            </a:r>
            <a:r>
              <a:rPr lang="ar-SA" sz="38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DZ" sz="38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</a:t>
            </a:r>
            <a:r>
              <a:rPr lang="ar-SA" sz="38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DZ" sz="38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من</a:t>
            </a:r>
            <a:r>
              <a:rPr lang="ar-SA" sz="38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DZ" sz="38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</a:t>
            </a:r>
            <a:r>
              <a:rPr lang="ar-SA" sz="38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8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38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عزيزي </a:t>
            </a:r>
            <a:r>
              <a:rPr lang="ar-DZ" sz="38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</a:t>
            </a:r>
            <a:r>
              <a:rPr lang="ar-SA" sz="38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ِّ</a:t>
            </a:r>
            <a:r>
              <a:rPr lang="ar-DZ" sz="3800" b="1" dirty="0" err="1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لميذ</a:t>
            </a:r>
            <a:r>
              <a:rPr lang="ar-DZ" sz="38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38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</a:t>
            </a:r>
            <a:r>
              <a:rPr lang="ar-DZ" sz="38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</a:t>
            </a:r>
            <a:r>
              <a:rPr lang="ar-SA" sz="38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800" b="1" dirty="0" err="1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هاية</a:t>
            </a:r>
            <a:r>
              <a:rPr lang="ar-SA" sz="38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8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38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هذا </a:t>
            </a:r>
            <a:r>
              <a:rPr lang="ar-DZ" sz="38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</a:t>
            </a:r>
            <a:r>
              <a:rPr lang="ar-SA" sz="38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DZ" sz="38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رس</a:t>
            </a:r>
            <a:r>
              <a:rPr lang="ar-SA" sz="38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8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38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 </a:t>
            </a:r>
            <a:r>
              <a:rPr lang="ar-DZ" sz="38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تكون</a:t>
            </a:r>
            <a:r>
              <a:rPr lang="ar-SA" sz="38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8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قادرا</a:t>
            </a:r>
            <a:r>
              <a:rPr lang="ar-SA" sz="38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DZ" sz="38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38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على :</a:t>
            </a:r>
            <a:endParaRPr lang="en-US" sz="38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en-US" sz="38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١</a:t>
            </a:r>
            <a:r>
              <a:rPr lang="en-US" sz="3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DZ" sz="3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- قراءة</a:t>
            </a:r>
            <a:r>
              <a:rPr lang="ar-SA" sz="3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الد</a:t>
            </a:r>
            <a:r>
              <a:rPr lang="ar-SA" sz="3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DZ" sz="3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رس قراء</a:t>
            </a:r>
            <a:r>
              <a:rPr lang="ar-SA" sz="3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A" sz="3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DZ" sz="3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صح</a:t>
            </a:r>
            <a:r>
              <a:rPr lang="ar-SA" sz="3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8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يح</a:t>
            </a:r>
            <a:r>
              <a:rPr lang="ar-SA" sz="3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A" sz="3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DZ" sz="3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38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وم</a:t>
            </a:r>
            <a:r>
              <a:rPr lang="ar-SA" sz="3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DZ" sz="3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ع</a:t>
            </a:r>
            <a:r>
              <a:rPr lang="ar-SA" sz="3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ب</a:t>
            </a:r>
            <a:r>
              <a:rPr lang="ar-SA" sz="3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ِّ</a:t>
            </a:r>
            <a:r>
              <a:rPr lang="ar-DZ" sz="38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رة</a:t>
            </a:r>
            <a:r>
              <a:rPr lang="ar-SA" sz="3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DZ" sz="3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مراعيا</a:t>
            </a:r>
            <a:r>
              <a:rPr lang="ar-SA" sz="3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DZ" sz="3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المدودَ </a:t>
            </a:r>
            <a:r>
              <a:rPr lang="ar-DZ" sz="3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والحركات</a:t>
            </a:r>
            <a:r>
              <a:rPr lang="ar-SA" sz="3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.</a:t>
            </a:r>
            <a:endParaRPr lang="en-US" sz="38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en-US" sz="38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٢</a:t>
            </a:r>
            <a:r>
              <a:rPr lang="en-US" sz="3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ar-DZ" sz="3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- ا</a:t>
            </a:r>
            <a:r>
              <a:rPr lang="ar-SA" sz="3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خت</a:t>
            </a:r>
            <a:r>
              <a:rPr lang="ar-SA" sz="3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8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يار</a:t>
            </a:r>
            <a:r>
              <a:rPr lang="ar-SA" sz="3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المعنى الص</a:t>
            </a:r>
            <a:r>
              <a:rPr lang="ar-SA" sz="3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DZ" sz="38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حيح</a:t>
            </a:r>
            <a:r>
              <a:rPr lang="ar-SA" sz="3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38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لل</a:t>
            </a:r>
            <a:r>
              <a:rPr lang="ar-SA" sz="3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DZ" sz="3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ك</a:t>
            </a:r>
            <a:r>
              <a:rPr lang="ar-SA" sz="3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لم</a:t>
            </a:r>
            <a:r>
              <a:rPr lang="ar-SA" sz="3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ات</a:t>
            </a:r>
            <a:r>
              <a:rPr lang="ar-SA" sz="3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الجديدة</a:t>
            </a:r>
            <a:r>
              <a:rPr lang="ar-SA" sz="3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.</a:t>
            </a:r>
            <a:endParaRPr lang="en-US" sz="38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Y" sz="3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</a:t>
            </a:r>
            <a:r>
              <a:rPr lang="ar-SY" sz="38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3-</a:t>
            </a:r>
            <a:r>
              <a:rPr lang="ar-SY" sz="3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3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رب</a:t>
            </a:r>
            <a:r>
              <a:rPr lang="ar-SA" sz="3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DZ" sz="3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ط</a:t>
            </a:r>
            <a:r>
              <a:rPr lang="ar-SA" sz="3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ب</a:t>
            </a:r>
            <a:r>
              <a:rPr lang="ar-SA" sz="3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عض الم</a:t>
            </a:r>
            <a:r>
              <a:rPr lang="ar-SA" sz="3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DZ" sz="38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فردات</a:t>
            </a:r>
            <a:r>
              <a:rPr lang="ar-SA" sz="3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بمر</a:t>
            </a:r>
            <a:r>
              <a:rPr lang="ar-SA" sz="3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8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ادفات</a:t>
            </a:r>
            <a:r>
              <a:rPr lang="ar-SA" sz="3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ها وأخ</a:t>
            </a:r>
            <a:r>
              <a:rPr lang="ar-SA" sz="3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DZ" sz="38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رى</a:t>
            </a:r>
            <a:r>
              <a:rPr lang="ar-DZ" sz="3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38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بأض</a:t>
            </a:r>
            <a:r>
              <a:rPr lang="ar-SA" sz="3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DZ" sz="3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د</a:t>
            </a:r>
            <a:r>
              <a:rPr lang="ar-SA" sz="3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اد</a:t>
            </a:r>
            <a:r>
              <a:rPr lang="ar-SA" sz="3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ها </a:t>
            </a:r>
            <a:r>
              <a:rPr lang="ar-DZ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SY" sz="33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Y" sz="35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35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</a:t>
            </a:r>
            <a:r>
              <a:rPr lang="ar-SY" sz="35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r>
              <a:rPr lang="ar-SY" sz="35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39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DZ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</a:t>
            </a:r>
            <a:r>
              <a:rPr lang="ar-SA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DZ" sz="39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ييز</a:t>
            </a:r>
            <a:r>
              <a:rPr lang="ar-SA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الم</a:t>
            </a:r>
            <a:r>
              <a:rPr lang="ar-SA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ع</a:t>
            </a:r>
            <a:r>
              <a:rPr lang="ar-SA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DZ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ن</a:t>
            </a:r>
            <a:r>
              <a:rPr lang="ar-SA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ى الم</a:t>
            </a:r>
            <a:r>
              <a:rPr lang="ar-SA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DZ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ب</a:t>
            </a:r>
            <a:r>
              <a:rPr lang="ar-SA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اش</a:t>
            </a:r>
            <a:r>
              <a:rPr lang="ar-SA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ر</a:t>
            </a:r>
            <a:r>
              <a:rPr lang="ar-SA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</a:t>
            </a:r>
            <a:r>
              <a:rPr lang="ar-SA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ن غير</a:t>
            </a:r>
            <a:r>
              <a:rPr lang="ar-SA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الم</a:t>
            </a:r>
            <a:r>
              <a:rPr lang="ar-SA" sz="39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DZ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ب</a:t>
            </a:r>
            <a:r>
              <a:rPr lang="ar-SA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اش</a:t>
            </a:r>
            <a:r>
              <a:rPr lang="ar-SA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ر </a:t>
            </a:r>
            <a:r>
              <a:rPr lang="ar-SA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39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39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Y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</a:t>
            </a:r>
            <a:r>
              <a:rPr lang="ar-SY" sz="39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r>
              <a:rPr lang="ar-SY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- اِستِخْدَامِ الضَّمائِرِ المُنْفَصِلةِ مَعَ </a:t>
            </a:r>
          </a:p>
          <a:p>
            <a:pPr marL="0" indent="0" algn="r" rtl="1">
              <a:buNone/>
            </a:pPr>
            <a:r>
              <a:rPr lang="ar-SY" sz="39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39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الفِعْلِ المضَارِعِ  </a:t>
            </a:r>
            <a:r>
              <a:rPr lang="ar-SY" sz="39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39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Y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 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endParaRPr lang="en-US" sz="33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A" sz="3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</a:t>
            </a:r>
            <a:endParaRPr lang="en-US" sz="33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4000" b="1" dirty="0" smtClean="0">
                <a:solidFill>
                  <a:srgbClr val="002060"/>
                </a:solidFill>
              </a:rPr>
              <a:t>فِي المَطْعَمِ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546" y="1132764"/>
            <a:ext cx="8359254" cy="4993399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ar-SA" sz="3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             ( 1 )</a:t>
            </a:r>
          </a:p>
          <a:p>
            <a:pPr marL="0" indent="0" algn="r" rtl="1">
              <a:buNone/>
            </a:pP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صَحِبَنَا والدِي فِي يَومِ عُطْلَةٍ إلى مَطْعَمٍ </a:t>
            </a:r>
          </a:p>
          <a:p>
            <a:pPr marL="0" indent="0" algn="r" rtl="1">
              <a:buNone/>
            </a:pP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في الْجَبَلِ ، ولمَّا وصلْنَا بَدَا لَنَا المَطْعَمُ</a:t>
            </a:r>
          </a:p>
          <a:p>
            <a:pPr marL="0" indent="0" algn="r" rtl="1">
              <a:buNone/>
            </a:pPr>
            <a:r>
              <a:rPr lang="ar-SA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فَخْماً  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تَنْتَشِرُ فيهِ الْوُرودُ المُلَوَّنَةُ في </a:t>
            </a:r>
            <a:r>
              <a:rPr lang="ar-SA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كُلِّ</a:t>
            </a:r>
          </a:p>
          <a:p>
            <a:pPr marL="0" indent="0" algn="r" rtl="1">
              <a:buNone/>
            </a:pPr>
            <a:r>
              <a:rPr lang="ar-SA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مَكَانٍ 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، وَتَتَوَزَّعُ الطَّاوِلاَتُ بِشَكْلٍ </a:t>
            </a:r>
            <a:r>
              <a:rPr lang="ar-SA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مُتَنَاسِقٍ</a:t>
            </a:r>
          </a:p>
          <a:p>
            <a:pPr marL="0" indent="0" algn="r" rtl="1">
              <a:buNone/>
            </a:pPr>
            <a:r>
              <a:rPr lang="ar-SA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فِي صَالَتِهِ 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الْوَاسِعَةِ .</a:t>
            </a:r>
          </a:p>
          <a:p>
            <a:pPr marL="0" indent="0" algn="r" rtl="1">
              <a:buNone/>
            </a:pPr>
            <a:endParaRPr lang="ar-SA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endParaRPr lang="ar-SA" sz="36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A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</a:t>
            </a:r>
            <a:endParaRPr lang="en-US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30" y="1555845"/>
            <a:ext cx="2695433" cy="27704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4841"/>
            <a:ext cx="8031707" cy="5730379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ar-SA" sz="3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        ( 2 )</a:t>
            </a:r>
          </a:p>
          <a:p>
            <a:pPr marL="0" indent="0" algn="r" rtl="1">
              <a:buNone/>
            </a:pPr>
            <a:r>
              <a:rPr lang="ar-SA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دَخَلْنَا ، فَاسْتَقْبَلَنَا أَحَدُ الْعَامِلَينَ فِيهِ بِأُسْلُوبٍ مُهَذَّبٍ لَطِيفٍ</a:t>
            </a:r>
          </a:p>
          <a:p>
            <a:pPr marL="0" indent="0" algn="r" rtl="1">
              <a:buNone/>
            </a:pPr>
            <a:r>
              <a:rPr lang="ar-SA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ثُمَّ اخْتَرْنَا فِي مَكَانٍ هَادِئٍ طَاوِلَةً عليهَا صُحُونٌ بِيضٌ ، وَإِلَى جانِبِ كُلِّ صَحْنٍ لِفَافَةٌ بَيضَاءُ ، فِيها مِلْعَقَةٌ وشَوكَةٌ وسِكِّينٌ ، وكأْسٌ يَبْرُقُ كاللُّؤْلُؤِ ، وقائِمَةٌ بِأَنْواعِ الطَّعَامِ .</a:t>
            </a:r>
          </a:p>
          <a:p>
            <a:pPr marL="0" indent="0" algn="r" rtl="1">
              <a:buNone/>
            </a:pPr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قَالَ  لَنَا والدِي : اِخْتَارُوا مَا تَشْتَهُونَ ، </a:t>
            </a:r>
          </a:p>
          <a:p>
            <a:pPr marL="0" indent="0" algn="r" rtl="1">
              <a:buNone/>
            </a:pPr>
            <a:r>
              <a:rPr lang="ar-SA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فَاخْتَارَ كُلٌّ مِنَّا مَا يُرِيدُ.</a:t>
            </a:r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endParaRPr lang="ar-SA" sz="40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</a:t>
            </a:r>
            <a:endParaRPr lang="en-US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134" y="4913194"/>
            <a:ext cx="3386706" cy="157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370" y="395786"/>
            <a:ext cx="8229600" cy="5730378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A" sz="4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       ( 3 )</a:t>
            </a:r>
          </a:p>
          <a:p>
            <a:pPr marL="0" indent="0" algn="r" rtl="1">
              <a:buNone/>
            </a:pPr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وَمَضتْ مُدَّةٌ زَمَنِيَّةٌ أَحْسَسْتُ أَنَّهَا طَويلَةٌ ، قُلْتُ لأُمِّي : </a:t>
            </a:r>
          </a:p>
          <a:p>
            <a:pPr marL="0" indent="0" algn="r" rtl="1">
              <a:buNone/>
            </a:pPr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متَى سيَجْلِبُونَ الطَّعَامَ ؟ قَالتْ :</a:t>
            </a:r>
          </a:p>
          <a:p>
            <a:pPr marL="0" indent="0" algn="r" rtl="1">
              <a:buNone/>
            </a:pPr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الآنَ .. الآنَ ، لَنْ يَتَأَخَّرُوا ، قُلْتُ :</a:t>
            </a:r>
          </a:p>
          <a:p>
            <a:pPr marL="0" indent="0" algn="r" rtl="1">
              <a:buNone/>
            </a:pPr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إِنَّنِي جَائِعٌ . هَمَسَتْ أُمِّي : اِصْبِرْ</a:t>
            </a:r>
          </a:p>
          <a:p>
            <a:pPr marL="0" indent="0" algn="r" rtl="1">
              <a:buNone/>
            </a:pPr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قَلِيلاً ، وَاسْتَمْتِعْ بِالمَنَاظِرِ</a:t>
            </a:r>
          </a:p>
          <a:p>
            <a:pPr marL="0" indent="0" algn="r" rtl="1">
              <a:buNone/>
            </a:pPr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الْجَمِيلَةِ .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71" y="1978925"/>
            <a:ext cx="2811439" cy="2538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231292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5785"/>
            <a:ext cx="8031707" cy="5730379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ar-SA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        ( 4)</a:t>
            </a:r>
          </a:p>
          <a:p>
            <a:pPr marL="0" indent="0" algn="r" rtl="1">
              <a:buNone/>
            </a:pPr>
            <a:r>
              <a:rPr lang="ar-SA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ومَا هِي إلا دَقَائِقُ حتَّى جّاءَ النَّادِلانِ </a:t>
            </a:r>
          </a:p>
          <a:p>
            <a:pPr marL="0" indent="0" algn="r" rtl="1">
              <a:buNone/>
            </a:pPr>
            <a:r>
              <a:rPr lang="ar-SA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بأَطْباقِ  </a:t>
            </a:r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الطَّعامِ الشَّهِيّ ، تَنَاوَلْنَا </a:t>
            </a:r>
            <a:endParaRPr lang="ar-SA" sz="40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A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وَجْبَتَنَا </a:t>
            </a:r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بِهُدوءٍ </a:t>
            </a:r>
            <a:r>
              <a:rPr lang="ar-SA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وَهَنَاءٍ، </a:t>
            </a:r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وَبَعْدَ </a:t>
            </a:r>
            <a:r>
              <a:rPr lang="ar-SA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أَنِ</a:t>
            </a:r>
          </a:p>
          <a:p>
            <a:pPr marL="0" indent="0" algn="r" rtl="1">
              <a:buNone/>
            </a:pPr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</a:t>
            </a:r>
            <a:r>
              <a:rPr lang="ar-SA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</a:t>
            </a:r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انْتَهينَا  </a:t>
            </a:r>
            <a:r>
              <a:rPr lang="ar-SA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، قَالَ والدِي : </a:t>
            </a:r>
          </a:p>
          <a:p>
            <a:pPr marL="0" indent="0" algn="r" rtl="1">
              <a:buNone/>
            </a:pPr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الْحَمْدُ للهِ الَّذِي وَهَبَنَا</a:t>
            </a:r>
          </a:p>
          <a:p>
            <a:pPr marL="0" indent="0" algn="r" rtl="1">
              <a:buNone/>
            </a:pPr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بَلَداً </a:t>
            </a:r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آمِناً ، </a:t>
            </a:r>
            <a:r>
              <a:rPr lang="ar-SA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وَخَيراً </a:t>
            </a:r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وافِراً ،</a:t>
            </a:r>
          </a:p>
          <a:p>
            <a:pPr marL="0" indent="0" algn="r" rtl="1">
              <a:buNone/>
            </a:pPr>
            <a:r>
              <a:rPr lang="ar-SA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وَقُلُوباً </a:t>
            </a:r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مُحِبَّةً . </a:t>
            </a:r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endParaRPr lang="ar-SA" sz="40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8573" y="1978924"/>
            <a:ext cx="2684060" cy="2347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35649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b="1" dirty="0" smtClean="0">
                <a:solidFill>
                  <a:srgbClr val="FF0000"/>
                </a:solidFill>
              </a:rPr>
              <a:t>    </a:t>
            </a:r>
            <a:r>
              <a:rPr lang="ar-SA" b="1" dirty="0" smtClean="0">
                <a:solidFill>
                  <a:srgbClr val="FF0000"/>
                </a:solidFill>
              </a:rPr>
              <a:t>معَانِي الكَلمَاتِ </a:t>
            </a:r>
            <a:r>
              <a:rPr lang="ar-SA" b="1" dirty="0" smtClean="0">
                <a:solidFill>
                  <a:srgbClr val="FF0000"/>
                </a:solidFill>
              </a:rPr>
              <a:t>: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45355" cy="4525963"/>
          </a:xfrm>
        </p:spPr>
        <p:txBody>
          <a:bodyPr/>
          <a:lstStyle/>
          <a:p>
            <a:pPr marL="0" indent="0" algn="r" rtl="1">
              <a:buNone/>
            </a:pPr>
            <a:r>
              <a:rPr lang="ar-SA" dirty="0" smtClean="0"/>
              <a:t>.</a:t>
            </a:r>
            <a:endParaRPr lang="en-US" dirty="0"/>
          </a:p>
        </p:txBody>
      </p:sp>
      <p:sp>
        <p:nvSpPr>
          <p:cNvPr id="4" name="وسيلة شرح مع سهم إلى اليسار 3"/>
          <p:cNvSpPr/>
          <p:nvPr/>
        </p:nvSpPr>
        <p:spPr>
          <a:xfrm>
            <a:off x="6591869" y="1600200"/>
            <a:ext cx="2006221" cy="1224886"/>
          </a:xfrm>
          <a:prstGeom prst="leftArrowCallou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>
                <a:solidFill>
                  <a:schemeClr val="tx1"/>
                </a:solidFill>
              </a:rPr>
              <a:t>الكلمةُ </a:t>
            </a:r>
            <a:endParaRPr lang="ar-SY" b="1" dirty="0">
              <a:solidFill>
                <a:schemeClr val="tx1"/>
              </a:solidFill>
            </a:endParaRPr>
          </a:p>
        </p:txBody>
      </p:sp>
      <p:sp>
        <p:nvSpPr>
          <p:cNvPr id="5" name="وسيلة شرح مع سهم إلى اليسار 4"/>
          <p:cNvSpPr/>
          <p:nvPr/>
        </p:nvSpPr>
        <p:spPr>
          <a:xfrm>
            <a:off x="6591869" y="3007648"/>
            <a:ext cx="1910686" cy="1106015"/>
          </a:xfrm>
          <a:prstGeom prst="leftArrowCallou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>
                <a:solidFill>
                  <a:schemeClr val="tx1"/>
                </a:solidFill>
              </a:rPr>
              <a:t>مَعْنَاها</a:t>
            </a:r>
            <a:endParaRPr lang="ar-SY" sz="4000" b="1" dirty="0">
              <a:solidFill>
                <a:schemeClr val="tx1"/>
              </a:solidFill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254812" y="1504392"/>
            <a:ext cx="1298670" cy="140744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002060"/>
                </a:solidFill>
              </a:rPr>
              <a:t>صَحِبَنَا</a:t>
            </a:r>
            <a:endParaRPr lang="ar-SY" sz="2800" b="1" dirty="0">
              <a:solidFill>
                <a:srgbClr val="002060"/>
              </a:solidFill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5254812" y="3154930"/>
            <a:ext cx="1337057" cy="145178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chemeClr val="tx2"/>
                </a:solidFill>
              </a:rPr>
              <a:t>رافَقَنا</a:t>
            </a:r>
            <a:endParaRPr lang="ar-SY" sz="3600" b="1" dirty="0">
              <a:solidFill>
                <a:schemeClr val="tx2"/>
              </a:solidFill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3733793" y="3199263"/>
            <a:ext cx="1387387" cy="1407449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002060"/>
                </a:solidFill>
              </a:rPr>
              <a:t>مُرَتَّبٌ</a:t>
            </a:r>
            <a:endParaRPr lang="ar-SY" sz="2000" b="1" dirty="0">
              <a:solidFill>
                <a:srgbClr val="002060"/>
              </a:solidFill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2151648" y="3099316"/>
            <a:ext cx="1448513" cy="150739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>
                <a:solidFill>
                  <a:srgbClr val="002060"/>
                </a:solidFill>
              </a:rPr>
              <a:t>يَلْمَعُ</a:t>
            </a:r>
            <a:endParaRPr lang="ar-SY" sz="2800" b="1" dirty="0">
              <a:solidFill>
                <a:srgbClr val="002060"/>
              </a:solidFill>
            </a:endParaRP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3760664" y="1544199"/>
            <a:ext cx="1333645" cy="1407449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rgbClr val="002060"/>
                </a:solidFill>
              </a:rPr>
              <a:t>مُتَنَاسِقٌ</a:t>
            </a:r>
            <a:endParaRPr lang="ar-SY" b="1" dirty="0">
              <a:solidFill>
                <a:srgbClr val="002060"/>
              </a:solidFill>
            </a:endParaRP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522445" y="1513446"/>
            <a:ext cx="1495572" cy="140744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002060"/>
                </a:solidFill>
              </a:rPr>
              <a:t>النَّادِلانِ</a:t>
            </a:r>
            <a:endParaRPr lang="ar-SY" sz="3600" b="1" dirty="0">
              <a:solidFill>
                <a:srgbClr val="002060"/>
              </a:solidFill>
            </a:endParaRP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468995" y="3099316"/>
            <a:ext cx="1549021" cy="150739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002060"/>
                </a:solidFill>
              </a:rPr>
              <a:t>العَامِلانِ</a:t>
            </a:r>
            <a:endParaRPr lang="ar-SY" sz="3600" b="1" dirty="0">
              <a:solidFill>
                <a:srgbClr val="002060"/>
              </a:solidFill>
            </a:endParaRPr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2178520" y="1544199"/>
            <a:ext cx="1421641" cy="140744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002060"/>
                </a:solidFill>
              </a:rPr>
              <a:t>يَبْرقُ</a:t>
            </a:r>
            <a:endParaRPr lang="ar-SY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922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b="1" dirty="0" smtClean="0">
                <a:solidFill>
                  <a:srgbClr val="FF0000"/>
                </a:solidFill>
              </a:rPr>
              <a:t>   فِكَرُ الدَّرْس :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ar-SA" dirty="0" smtClean="0"/>
              <a:t>.</a:t>
            </a:r>
            <a:endParaRPr lang="en-US" dirty="0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1269242" y="1182004"/>
            <a:ext cx="6810233" cy="75745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chemeClr val="tx1"/>
                </a:solidFill>
              </a:rPr>
              <a:t>* خُرُوجُ العَائِلةِ إلى أَحَدِ المَطَاعِمِ يومَ العُطْلةِ.</a:t>
            </a:r>
            <a:endParaRPr lang="ar-SY" sz="3600" b="1" dirty="0">
              <a:solidFill>
                <a:schemeClr val="tx1"/>
              </a:solidFill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1032678" y="2128802"/>
            <a:ext cx="6812508" cy="75745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7030A0"/>
                </a:solidFill>
              </a:rPr>
              <a:t>* وَصْفُ المَطْعمِ و تَصْويرُ مُحْتويَاتِهِ.</a:t>
            </a:r>
            <a:endParaRPr lang="ar-SY" sz="3600" b="1" dirty="0">
              <a:solidFill>
                <a:srgbClr val="7030A0"/>
              </a:solidFill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682388" y="3012052"/>
            <a:ext cx="6905767" cy="75745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* مِنْ آدابِ الطَّعامِ انْتِظارُهُ بِهُدُوءٍ. </a:t>
            </a:r>
            <a:endParaRPr lang="ar-SY" sz="3600" b="1" dirty="0">
              <a:solidFill>
                <a:srgbClr val="C00000"/>
              </a:solidFill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457200" y="3972622"/>
            <a:ext cx="6462215" cy="75745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rgbClr val="00B050"/>
                </a:solidFill>
              </a:rPr>
              <a:t>* منْ آدابِ الطَّعامِ حَمْدُ الله وشُكْرُهُ علَى النِّعْمَةِ. </a:t>
            </a:r>
            <a:endParaRPr lang="ar-SY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318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Y" b="1" smtClean="0">
                <a:solidFill>
                  <a:srgbClr val="FF0000"/>
                </a:solidFill>
              </a:rPr>
              <a:t>    غَلْقُ الدَّرْس </a:t>
            </a:r>
            <a:r>
              <a:rPr lang="ar-SY" b="1" dirty="0" smtClean="0">
                <a:solidFill>
                  <a:srgbClr val="FF0000"/>
                </a:solidFill>
              </a:rPr>
              <a:t>: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672" y="1245358"/>
            <a:ext cx="8229600" cy="4525963"/>
          </a:xfrm>
        </p:spPr>
        <p:txBody>
          <a:bodyPr>
            <a:normAutofit lnSpcReduction="10000"/>
          </a:bodyPr>
          <a:lstStyle/>
          <a:p>
            <a:pPr algn="r" rtl="1">
              <a:buFont typeface="Wingdings" panose="05000000000000000000" pitchFamily="2" charset="2"/>
              <a:buChar char="v"/>
            </a:pPr>
            <a:r>
              <a:rPr lang="ar-SY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توجيهُ الأهلِ لمساعدةِ أبنائِهم في تحضيرِ الدَّرسِ و إنجازِ المطلوبِ في ورقةِ العملِ المرفَقَةِ .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ar-SY" b="1" dirty="0">
                <a:solidFill>
                  <a:schemeClr val="tx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توجيهُ التَّلاميذِ لقراءَةِ الدَّرسِ وحلِّ التَّقييمِ ومُشاركتِه </a:t>
            </a:r>
          </a:p>
          <a:p>
            <a:pPr marL="0" indent="0" algn="r" rtl="1">
              <a:buNone/>
            </a:pPr>
            <a:r>
              <a:rPr lang="ar-SY" b="1" dirty="0">
                <a:solidFill>
                  <a:schemeClr val="tx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مع </a:t>
            </a:r>
            <a:r>
              <a:rPr lang="ar-SY" b="1" dirty="0" smtClean="0">
                <a:solidFill>
                  <a:schemeClr val="tx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معلَّميهم.</a:t>
            </a:r>
          </a:p>
          <a:p>
            <a:pPr marL="0" indent="0" algn="r" rtl="1">
              <a:buNone/>
            </a:pPr>
            <a:r>
              <a:rPr lang="ar-SY" b="1" dirty="0" smtClean="0">
                <a:solidFill>
                  <a:schemeClr val="tx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</a:t>
            </a:r>
            <a:r>
              <a:rPr lang="ar-SY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ختاماً</a:t>
            </a:r>
            <a:r>
              <a:rPr lang="ar-SY" b="1" dirty="0" smtClean="0">
                <a:solidFill>
                  <a:schemeClr val="tx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نُؤَكِّدُ أنَّ المطاعمَ من المرَافقِ العامَّة الَّتِي </a:t>
            </a:r>
          </a:p>
          <a:p>
            <a:pPr marL="0" indent="0" algn="r" rtl="1">
              <a:buNone/>
            </a:pPr>
            <a:r>
              <a:rPr lang="ar-SY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يجبُ أن نتأَدَّبَ </a:t>
            </a:r>
            <a:r>
              <a:rPr lang="ar-SY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فيها </a:t>
            </a:r>
            <a:r>
              <a:rPr lang="ar-SY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بِالآداب الإسلاميَّة </a:t>
            </a:r>
          </a:p>
          <a:p>
            <a:pPr marL="0" indent="0" algn="r" rtl="1">
              <a:buNone/>
            </a:pPr>
            <a:r>
              <a:rPr lang="ar-SY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و أنْ نُحافِظَ </a:t>
            </a:r>
            <a:r>
              <a:rPr lang="ar-SY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على </a:t>
            </a:r>
            <a:r>
              <a:rPr lang="ar-SY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نَظَافَتِها</a:t>
            </a:r>
            <a:r>
              <a:rPr lang="ar-SY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كي </a:t>
            </a:r>
          </a:p>
          <a:p>
            <a:pPr marL="0" indent="0" algn="r" rtl="1">
              <a:buNone/>
            </a:pPr>
            <a:r>
              <a:rPr lang="ar-SY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نحميَ صِحَّتّنا مِنَ الأمْراضِ.  </a:t>
            </a:r>
          </a:p>
          <a:p>
            <a:pPr marL="0" indent="0" algn="r" rt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308</TotalTime>
  <Words>487</Words>
  <Application>Microsoft Office PowerPoint</Application>
  <PresentationFormat>عرض على الشاشة (3:4)‏</PresentationFormat>
  <Paragraphs>70</Paragraphs>
  <Slides>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5" baseType="lpstr">
      <vt:lpstr>Arial</vt:lpstr>
      <vt:lpstr>Calibri</vt:lpstr>
      <vt:lpstr>Sakkal Majalla</vt:lpstr>
      <vt:lpstr>Times New Roman</vt:lpstr>
      <vt:lpstr>Wingdings</vt:lpstr>
      <vt:lpstr>school</vt:lpstr>
      <vt:lpstr>فِي الْمَطْعَمِ</vt:lpstr>
      <vt:lpstr>     الأَهْدَافُ التَّعْلِيمِيَّةُ:   </vt:lpstr>
      <vt:lpstr>فِي المَطْعَمِ</vt:lpstr>
      <vt:lpstr>عرض تقديمي في PowerPoint</vt:lpstr>
      <vt:lpstr>عرض تقديمي في PowerPoint</vt:lpstr>
      <vt:lpstr>عرض تقديمي في PowerPoint</vt:lpstr>
      <vt:lpstr>    معَانِي الكَلمَاتِ :</vt:lpstr>
      <vt:lpstr>   فِكَرُ الدَّرْس :</vt:lpstr>
      <vt:lpstr>    غَلْقُ الدَّرْس 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hp</cp:lastModifiedBy>
  <cp:revision>42</cp:revision>
  <dcterms:created xsi:type="dcterms:W3CDTF">2020-05-02T02:36:07Z</dcterms:created>
  <dcterms:modified xsi:type="dcterms:W3CDTF">2020-06-13T07:29:47Z</dcterms:modified>
</cp:coreProperties>
</file>